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18"/>
  </p:notesMasterIdLst>
  <p:handoutMasterIdLst>
    <p:handoutMasterId r:id="rId19"/>
  </p:handoutMasterIdLst>
  <p:sldIdLst>
    <p:sldId id="303" r:id="rId6"/>
    <p:sldId id="15049" r:id="rId7"/>
    <p:sldId id="15052" r:id="rId8"/>
    <p:sldId id="15053" r:id="rId9"/>
    <p:sldId id="15054" r:id="rId10"/>
    <p:sldId id="15058" r:id="rId11"/>
    <p:sldId id="15056" r:id="rId12"/>
    <p:sldId id="15061" r:id="rId13"/>
    <p:sldId id="749" r:id="rId14"/>
    <p:sldId id="15040" r:id="rId15"/>
    <p:sldId id="15041" r:id="rId16"/>
    <p:sldId id="856" r:id="rId1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968E7"/>
    <a:srgbClr val="FFE181"/>
    <a:srgbClr val="62A14D"/>
    <a:srgbClr val="000000"/>
    <a:srgbClr val="C6D254"/>
    <a:srgbClr val="B1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D31765-D52A-45B1-B4DA-351546374E86}" v="2" dt="2021-04-06T03:14:23.78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69" autoAdjust="0"/>
    <p:restoredTop sz="92673" autoAdjust="0"/>
  </p:normalViewPr>
  <p:slideViewPr>
    <p:cSldViewPr snapToGrid="0">
      <p:cViewPr varScale="1">
        <p:scale>
          <a:sx n="57" d="100"/>
          <a:sy n="57" d="100"/>
        </p:scale>
        <p:origin x="756"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Gan Juying" userId="16e398e7-407f-42da-a719-ca3982793afa" providerId="ADAL" clId="{42D31765-D52A-45B1-B4DA-351546374E86}"/>
    <pc:docChg chg="custSel modSld">
      <pc:chgData name="Judy Gan Juying" userId="16e398e7-407f-42da-a719-ca3982793afa" providerId="ADAL" clId="{42D31765-D52A-45B1-B4DA-351546374E86}" dt="2021-04-06T03:14:38.239" v="170" actId="113"/>
      <pc:docMkLst>
        <pc:docMk/>
      </pc:docMkLst>
      <pc:sldChg chg="modSp mod">
        <pc:chgData name="Judy Gan Juying" userId="16e398e7-407f-42da-a719-ca3982793afa" providerId="ADAL" clId="{42D31765-D52A-45B1-B4DA-351546374E86}" dt="2021-04-06T03:12:33.373" v="155" actId="113"/>
        <pc:sldMkLst>
          <pc:docMk/>
          <pc:sldMk cId="441243827" sldId="15052"/>
        </pc:sldMkLst>
        <pc:spChg chg="mod">
          <ac:chgData name="Judy Gan Juying" userId="16e398e7-407f-42da-a719-ca3982793afa" providerId="ADAL" clId="{42D31765-D52A-45B1-B4DA-351546374E86}" dt="2021-04-06T03:12:33.373" v="155" actId="113"/>
          <ac:spMkLst>
            <pc:docMk/>
            <pc:sldMk cId="441243827" sldId="15052"/>
            <ac:spMk id="58" creationId="{C377B8ED-1FE9-4D07-8387-082450DDE72C}"/>
          </ac:spMkLst>
        </pc:spChg>
      </pc:sldChg>
      <pc:sldChg chg="modSp mod">
        <pc:chgData name="Judy Gan Juying" userId="16e398e7-407f-42da-a719-ca3982793afa" providerId="ADAL" clId="{42D31765-D52A-45B1-B4DA-351546374E86}" dt="2021-04-06T03:14:38.239" v="170" actId="113"/>
        <pc:sldMkLst>
          <pc:docMk/>
          <pc:sldMk cId="1093351286" sldId="15054"/>
        </pc:sldMkLst>
        <pc:spChg chg="mod">
          <ac:chgData name="Judy Gan Juying" userId="16e398e7-407f-42da-a719-ca3982793afa" providerId="ADAL" clId="{42D31765-D52A-45B1-B4DA-351546374E86}" dt="2021-04-06T03:14:38.239" v="170" actId="113"/>
          <ac:spMkLst>
            <pc:docMk/>
            <pc:sldMk cId="1093351286" sldId="15054"/>
            <ac:spMk id="58" creationId="{C377B8ED-1FE9-4D07-8387-082450DDE72C}"/>
          </ac:spMkLst>
        </pc:spChg>
      </pc:sldChg>
      <pc:sldChg chg="modSp mod">
        <pc:chgData name="Judy Gan Juying" userId="16e398e7-407f-42da-a719-ca3982793afa" providerId="ADAL" clId="{42D31765-D52A-45B1-B4DA-351546374E86}" dt="2021-04-06T03:12:56.644" v="159" actId="20577"/>
        <pc:sldMkLst>
          <pc:docMk/>
          <pc:sldMk cId="3849221756" sldId="15056"/>
        </pc:sldMkLst>
        <pc:spChg chg="mod">
          <ac:chgData name="Judy Gan Juying" userId="16e398e7-407f-42da-a719-ca3982793afa" providerId="ADAL" clId="{42D31765-D52A-45B1-B4DA-351546374E86}" dt="2021-04-06T03:12:56.644" v="159" actId="20577"/>
          <ac:spMkLst>
            <pc:docMk/>
            <pc:sldMk cId="3849221756" sldId="15056"/>
            <ac:spMk id="5" creationId="{B278234F-554D-4F1E-8D5B-71A95AB17FB9}"/>
          </ac:spMkLst>
        </pc:spChg>
      </pc:sldChg>
      <pc:sldChg chg="modSp mod">
        <pc:chgData name="Judy Gan Juying" userId="16e398e7-407f-42da-a719-ca3982793afa" providerId="ADAL" clId="{42D31765-D52A-45B1-B4DA-351546374E86}" dt="2021-04-06T03:10:37.157" v="132" actId="20577"/>
        <pc:sldMkLst>
          <pc:docMk/>
          <pc:sldMk cId="133783492" sldId="15058"/>
        </pc:sldMkLst>
        <pc:spChg chg="mod">
          <ac:chgData name="Judy Gan Juying" userId="16e398e7-407f-42da-a719-ca3982793afa" providerId="ADAL" clId="{42D31765-D52A-45B1-B4DA-351546374E86}" dt="2021-04-06T03:10:37.157" v="132" actId="20577"/>
          <ac:spMkLst>
            <pc:docMk/>
            <pc:sldMk cId="133783492" sldId="15058"/>
            <ac:spMk id="58" creationId="{C377B8ED-1FE9-4D07-8387-082450DDE72C}"/>
          </ac:spMkLst>
        </pc:spChg>
      </pc:sldChg>
      <pc:sldChg chg="modSp mod">
        <pc:chgData name="Judy Gan Juying" userId="16e398e7-407f-42da-a719-ca3982793afa" providerId="ADAL" clId="{42D31765-D52A-45B1-B4DA-351546374E86}" dt="2021-04-06T03:14:25.468" v="169" actId="1076"/>
        <pc:sldMkLst>
          <pc:docMk/>
          <pc:sldMk cId="285138941" sldId="15061"/>
        </pc:sldMkLst>
        <pc:spChg chg="mod">
          <ac:chgData name="Judy Gan Juying" userId="16e398e7-407f-42da-a719-ca3982793afa" providerId="ADAL" clId="{42D31765-D52A-45B1-B4DA-351546374E86}" dt="2021-04-06T03:14:23.787" v="168" actId="1076"/>
          <ac:spMkLst>
            <pc:docMk/>
            <pc:sldMk cId="285138941" sldId="15061"/>
            <ac:spMk id="3" creationId="{A14090A8-1EF6-48E0-AC16-59DB60838A38}"/>
          </ac:spMkLst>
        </pc:spChg>
        <pc:spChg chg="mod">
          <ac:chgData name="Judy Gan Juying" userId="16e398e7-407f-42da-a719-ca3982793afa" providerId="ADAL" clId="{42D31765-D52A-45B1-B4DA-351546374E86}" dt="2021-04-06T03:14:25.468" v="169" actId="1076"/>
          <ac:spMkLst>
            <pc:docMk/>
            <pc:sldMk cId="285138941" sldId="15061"/>
            <ac:spMk id="5" creationId="{B278234F-554D-4F1E-8D5B-71A95AB17FB9}"/>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06-Apr-21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06-Apr-21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19"/>
            <a:ext cx="774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#144E (e-meeting)</a:t>
            </a:r>
          </a:p>
          <a:p>
            <a:r>
              <a:rPr lang="en-US" sz="1600" b="1" kern="1200" dirty="0">
                <a:solidFill>
                  <a:schemeClr val="tx1"/>
                </a:solidFill>
                <a:latin typeface="Arial "/>
                <a:ea typeface="+mn-ea"/>
                <a:cs typeface="Arial" panose="020B0604020202020204" pitchFamily="34" charset="0"/>
              </a:rPr>
              <a:t>April 12 – 16, 2021, Elbonia</a:t>
            </a:r>
            <a:endParaRPr lang="sv-SE" altLang="en-US" sz="1600" b="1" kern="1200" dirty="0">
              <a:solidFill>
                <a:schemeClr val="tx1"/>
              </a:solidFill>
              <a:latin typeface="Arial "/>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06-Apr-21</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06-Apr-21</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06-Apr-21</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06-Apr-21</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06-Apr-21</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06-Apr-21</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06-Apr-21</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06-Apr-21</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SA2#144E</a:t>
            </a:r>
            <a:r>
              <a:rPr lang="en-US" altLang="de-DE" sz="1200" dirty="0">
                <a:solidFill>
                  <a:schemeClr val="bg1"/>
                </a:solidFill>
              </a:rPr>
              <a:t> (e-meeting), April 12 – 16, 2021</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06-Apr-21</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06-Apr-21</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06-Apr-21</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06-Apr-21</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2_Arch/TSGS2_143e_Electronic/INBOX/Revisions/S2-2100343r01.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2_Arch/TSGS2_143e_Electronic/INBOX/Revisions/S2-2100343r01.zip" TargetMode="External"/><Relationship Id="rId2" Type="http://schemas.openxmlformats.org/officeDocument/2006/relationships/hyperlink" Target="https://www.3gpp.org/ftp/tsg_sa/WG2_Arch/TSGS2_143e_Electronic/docs/S2-2101017.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2_Arch/TSGS2_144e_Electronic/INBOX/DRAFTS/5MBS/Pre-meeting%20CC/S2-210xxxxdiscussion%20MBS%20session%20activation%20and%20deactivation.docx" TargetMode="External"/><Relationship Id="rId2" Type="http://schemas.openxmlformats.org/officeDocument/2006/relationships/hyperlink" Target="https://www.3gpp.org/ftp/tsg_sa/WG2_Arch/TSGS2_144e_Electronic/INBOX/DRAFTS/5MBS/Pre-meeting%20C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2_Arch/TSGS2_143e_Electronic/INBOX/Revisions/S2-2100343r01.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49499" y="1694234"/>
            <a:ext cx="11624987" cy="2968350"/>
          </a:xfrm>
        </p:spPr>
        <p:txBody>
          <a:bodyPr/>
          <a:lstStyle/>
          <a:p>
            <a:pPr marL="0" indent="0" eaLnBrk="1" hangingPunct="1">
              <a:lnSpc>
                <a:spcPct val="110000"/>
              </a:lnSpc>
              <a:spcBef>
                <a:spcPts val="0"/>
              </a:spcBef>
              <a:buNone/>
            </a:pPr>
            <a:r>
              <a:rPr lang="en-GB" sz="2400" b="1" dirty="0"/>
              <a:t>Source:		Ericsson</a:t>
            </a:r>
            <a:br>
              <a:rPr lang="en-GB" sz="2400" b="1" dirty="0"/>
            </a:br>
            <a:r>
              <a:rPr lang="en-GB" sz="2400" b="1" dirty="0"/>
              <a:t>Title:			</a:t>
            </a:r>
            <a:r>
              <a:rPr lang="en-US" sz="2400" b="1" dirty="0"/>
              <a:t>Signaling efficiency for Shared Delivery and others</a:t>
            </a:r>
            <a:br>
              <a:rPr lang="en-GB" sz="2400" b="1" dirty="0"/>
            </a:br>
            <a:r>
              <a:rPr lang="en-GB" sz="2400" b="1" dirty="0"/>
              <a:t>Document for:	Discussion</a:t>
            </a:r>
            <a:endParaRPr lang="en-US" sz="2400" b="1" dirty="0"/>
          </a:p>
          <a:p>
            <a:pPr marL="0" indent="0" eaLnBrk="1" hangingPunct="1">
              <a:lnSpc>
                <a:spcPct val="110000"/>
              </a:lnSpc>
              <a:spcBef>
                <a:spcPts val="0"/>
              </a:spcBef>
              <a:buNone/>
            </a:pPr>
            <a:r>
              <a:rPr lang="en-GB" sz="2400" b="1" dirty="0"/>
              <a:t>Agenda Item: 		8.9</a:t>
            </a:r>
            <a:br>
              <a:rPr lang="en-GB" sz="2400" b="1" dirty="0"/>
            </a:br>
            <a:r>
              <a:rPr lang="en-GB" sz="2400" b="1" dirty="0"/>
              <a:t>Work Item / Release: 5MBS/ Release 17</a:t>
            </a:r>
            <a:br>
              <a:rPr lang="en-US" dirty="0"/>
            </a:br>
            <a:endParaRPr lang="fr-FR" altLang="de-DE" sz="1400" dirty="0">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D58AA70D-C7C2-46DB-921B-A3B98A14B279}"/>
              </a:ext>
            </a:extLst>
          </p:cNvPr>
          <p:cNvSpPr txBox="1"/>
          <p:nvPr/>
        </p:nvSpPr>
        <p:spPr>
          <a:xfrm>
            <a:off x="8820615" y="278780"/>
            <a:ext cx="877163" cy="246221"/>
          </a:xfrm>
          <a:prstGeom prst="rect">
            <a:avLst/>
          </a:prstGeom>
          <a:noFill/>
        </p:spPr>
        <p:txBody>
          <a:bodyPr wrap="none" rtlCol="0">
            <a:spAutoFit/>
          </a:bodyPr>
          <a:lstStyle/>
          <a:p>
            <a:r>
              <a:rPr lang="en-US" b="1" dirty="0"/>
              <a:t>S2-2102290</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5D4B2-CC3C-4A5D-ADDB-2166300B6571}"/>
              </a:ext>
            </a:extLst>
          </p:cNvPr>
          <p:cNvSpPr>
            <a:spLocks noGrp="1"/>
          </p:cNvSpPr>
          <p:nvPr>
            <p:ph type="title"/>
          </p:nvPr>
        </p:nvSpPr>
        <p:spPr>
          <a:xfrm>
            <a:off x="79972" y="95312"/>
            <a:ext cx="10848004" cy="601435"/>
          </a:xfrm>
        </p:spPr>
        <p:txBody>
          <a:bodyPr/>
          <a:lstStyle/>
          <a:p>
            <a:pPr algn="l"/>
            <a:r>
              <a:rPr lang="en-US" sz="2800" dirty="0">
                <a:solidFill>
                  <a:schemeClr val="tx1"/>
                </a:solidFill>
              </a:rPr>
              <a:t>Statement machines in 5GC from 23.757 v1.3.0</a:t>
            </a:r>
          </a:p>
        </p:txBody>
      </p:sp>
      <p:graphicFrame>
        <p:nvGraphicFramePr>
          <p:cNvPr id="4" name="Object 3">
            <a:extLst>
              <a:ext uri="{FF2B5EF4-FFF2-40B4-BE49-F238E27FC236}">
                <a16:creationId xmlns:a16="http://schemas.microsoft.com/office/drawing/2014/main" id="{97184354-1379-4F9E-8026-27BEE249E78A}"/>
              </a:ext>
            </a:extLst>
          </p:cNvPr>
          <p:cNvGraphicFramePr>
            <a:graphicFrameLocks noChangeAspect="1"/>
          </p:cNvGraphicFramePr>
          <p:nvPr/>
        </p:nvGraphicFramePr>
        <p:xfrm>
          <a:off x="165137" y="838217"/>
          <a:ext cx="6289452" cy="4276130"/>
        </p:xfrm>
        <a:graphic>
          <a:graphicData uri="http://schemas.openxmlformats.org/presentationml/2006/ole">
            <mc:AlternateContent xmlns:mc="http://schemas.openxmlformats.org/markup-compatibility/2006">
              <mc:Choice xmlns:v="urn:schemas-microsoft-com:vml" Requires="v">
                <p:oleObj spid="_x0000_s1028" name="Visio" r:id="rId3" imgW="7191343" imgH="4657623" progId="Visio.Drawing.15">
                  <p:embed/>
                </p:oleObj>
              </mc:Choice>
              <mc:Fallback>
                <p:oleObj name="Visio" r:id="rId3" imgW="7191343" imgH="4657623" progId="Visio.Drawing.15">
                  <p:embed/>
                  <p:pic>
                    <p:nvPicPr>
                      <p:cNvPr id="4" name="Object 3">
                        <a:extLst>
                          <a:ext uri="{FF2B5EF4-FFF2-40B4-BE49-F238E27FC236}">
                            <a16:creationId xmlns:a16="http://schemas.microsoft.com/office/drawing/2014/main" id="{97184354-1379-4F9E-8026-27BEE249E7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37" y="838217"/>
                        <a:ext cx="6289452" cy="4276130"/>
                      </a:xfrm>
                      <a:prstGeom prst="rect">
                        <a:avLst/>
                      </a:prstGeom>
                      <a:noFill/>
                      <a:ln>
                        <a:solidFill>
                          <a:schemeClr val="tx1"/>
                        </a:solidFill>
                      </a:ln>
                    </p:spPr>
                  </p:pic>
                </p:oleObj>
              </mc:Fallback>
            </mc:AlternateContent>
          </a:graphicData>
        </a:graphic>
      </p:graphicFrame>
      <p:sp>
        <p:nvSpPr>
          <p:cNvPr id="75" name="Content Placeholder 2">
            <a:extLst>
              <a:ext uri="{FF2B5EF4-FFF2-40B4-BE49-F238E27FC236}">
                <a16:creationId xmlns:a16="http://schemas.microsoft.com/office/drawing/2014/main" id="{9587A1CA-3F88-44A8-807E-4D9A4840A362}"/>
              </a:ext>
            </a:extLst>
          </p:cNvPr>
          <p:cNvSpPr txBox="1">
            <a:spLocks/>
          </p:cNvSpPr>
          <p:nvPr/>
        </p:nvSpPr>
        <p:spPr>
          <a:xfrm>
            <a:off x="6819966" y="975686"/>
            <a:ext cx="5206897" cy="4159623"/>
          </a:xfrm>
          <a:prstGeom prst="rect">
            <a:avLst/>
          </a:prstGeom>
          <a:ln>
            <a:solidFill>
              <a:schemeClr val="tx1"/>
            </a:solid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defRPr/>
            </a:pPr>
            <a:r>
              <a:rPr lang="en-US" altLang="zh-CN" sz="1400" b="1" dirty="0"/>
              <a:t>Configured multicast session</a:t>
            </a:r>
            <a:r>
              <a:rPr lang="en-US" altLang="zh-CN" sz="1400" dirty="0"/>
              <a:t>: No multicast data are transmitted. Some information about the multicast session is configured, but no resources are reserved. For instance, TMGIs can be allocated but no complete session information be provided. UEs may be allowed to join (subject to authorization check and configuration), but the first accepted UE join request will trigger the multicast session establishment. </a:t>
            </a:r>
          </a:p>
          <a:p>
            <a:pPr>
              <a:buClr>
                <a:srgbClr val="181818"/>
              </a:buClr>
              <a:defRPr/>
            </a:pPr>
            <a:r>
              <a:rPr lang="en-US" altLang="zh-CN" sz="1400" dirty="0"/>
              <a:t>Active multicast session: Established multicast session in active state. Multicast data are transmitted to UEs that joined the multicast session. 5GC resources for the multicast session are reserved. Corresponding Radio resources are reserved depending on participating UE locations. UEs that joined the multicast session are in CM CONNECTED state. UEs are allowed to join the multicast session (subject to authorization check)</a:t>
            </a:r>
          </a:p>
          <a:p>
            <a:pPr>
              <a:buClr>
                <a:srgbClr val="181818"/>
              </a:buClr>
              <a:defRPr/>
            </a:pPr>
            <a:r>
              <a:rPr lang="en-US" altLang="zh-CN" sz="1400" dirty="0"/>
              <a:t>Inactive multicast session: Established multicast session in inactive state. No multicast data are transmitted. UEs that joined the multicast session may be in CM CONNECTED or CM IDLE state. UEs are allowed to join the multicast session (subject to authorization check). </a:t>
            </a:r>
          </a:p>
          <a:p>
            <a:pPr>
              <a:buClr>
                <a:srgbClr val="181818"/>
              </a:buClr>
              <a:defRPr/>
            </a:pPr>
            <a:endParaRPr lang="en-US" altLang="zh-CN" sz="1600" dirty="0"/>
          </a:p>
        </p:txBody>
      </p:sp>
    </p:spTree>
    <p:extLst>
      <p:ext uri="{BB962C8B-B14F-4D97-AF65-F5344CB8AC3E}">
        <p14:creationId xmlns:p14="http://schemas.microsoft.com/office/powerpoint/2010/main" val="620986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320553"/>
            <a:ext cx="11184467" cy="910547"/>
          </a:xfrm>
        </p:spPr>
        <p:txBody>
          <a:bodyPr/>
          <a:lstStyle/>
          <a:p>
            <a:r>
              <a:rPr lang="en-US" altLang="zh-CN" b="1" dirty="0"/>
              <a:t>Info from </a:t>
            </a:r>
            <a:r>
              <a:rPr lang="en-US" dirty="0">
                <a:hlinkClick r:id="rId2"/>
              </a:rPr>
              <a:t>S2-2101017</a:t>
            </a:r>
            <a:r>
              <a:rPr lang="en-US" dirty="0"/>
              <a:t> </a:t>
            </a:r>
            <a:endParaRPr lang="en-US" b="1" dirty="0"/>
          </a:p>
        </p:txBody>
      </p:sp>
      <p:sp>
        <p:nvSpPr>
          <p:cNvPr id="10" name="Rectangle 9">
            <a:extLst>
              <a:ext uri="{FF2B5EF4-FFF2-40B4-BE49-F238E27FC236}">
                <a16:creationId xmlns:a16="http://schemas.microsoft.com/office/drawing/2014/main" id="{07093069-CFBE-4F39-88E1-94A92782C635}"/>
              </a:ext>
            </a:extLst>
          </p:cNvPr>
          <p:cNvSpPr/>
          <p:nvPr/>
        </p:nvSpPr>
        <p:spPr>
          <a:xfrm>
            <a:off x="3007995" y="290512"/>
            <a:ext cx="6176010" cy="6276975"/>
          </a:xfrm>
          <a:prstGeom prst="rect">
            <a:avLst/>
          </a:prstGeom>
          <a:noFill/>
          <a:ln>
            <a:noFill/>
          </a:ln>
        </p:spPr>
      </p:sp>
      <p:grpSp>
        <p:nvGrpSpPr>
          <p:cNvPr id="77" name="Group 76">
            <a:extLst>
              <a:ext uri="{FF2B5EF4-FFF2-40B4-BE49-F238E27FC236}">
                <a16:creationId xmlns:a16="http://schemas.microsoft.com/office/drawing/2014/main" id="{32A9B632-6352-4746-8E0C-8F5F367A398C}"/>
              </a:ext>
            </a:extLst>
          </p:cNvPr>
          <p:cNvGrpSpPr/>
          <p:nvPr/>
        </p:nvGrpSpPr>
        <p:grpSpPr>
          <a:xfrm>
            <a:off x="560070" y="1347787"/>
            <a:ext cx="5450160" cy="3290888"/>
            <a:chOff x="3007995" y="290512"/>
            <a:chExt cx="5450160" cy="3290888"/>
          </a:xfrm>
        </p:grpSpPr>
        <p:sp>
          <p:nvSpPr>
            <p:cNvPr id="12" name="Text Box 27">
              <a:extLst>
                <a:ext uri="{FF2B5EF4-FFF2-40B4-BE49-F238E27FC236}">
                  <a16:creationId xmlns:a16="http://schemas.microsoft.com/office/drawing/2014/main" id="{5987D1AD-B86D-405C-9B14-20731EA613FD}"/>
                </a:ext>
              </a:extLst>
            </p:cNvPr>
            <p:cNvSpPr txBox="1">
              <a:spLocks noChangeArrowheads="1"/>
            </p:cNvSpPr>
            <p:nvPr/>
          </p:nvSpPr>
          <p:spPr bwMode="auto">
            <a:xfrm>
              <a:off x="3160534" y="1095568"/>
              <a:ext cx="4970780" cy="1528030"/>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4" name="Line 22">
              <a:extLst>
                <a:ext uri="{FF2B5EF4-FFF2-40B4-BE49-F238E27FC236}">
                  <a16:creationId xmlns:a16="http://schemas.microsoft.com/office/drawing/2014/main" id="{3952D08E-F6C6-4E61-B278-98D060DC5285}"/>
                </a:ext>
              </a:extLst>
            </p:cNvPr>
            <p:cNvCxnSpPr>
              <a:cxnSpLocks noChangeShapeType="1"/>
            </p:cNvCxnSpPr>
            <p:nvPr/>
          </p:nvCxnSpPr>
          <p:spPr bwMode="auto">
            <a:xfrm flipH="1">
              <a:off x="3305976" y="690562"/>
              <a:ext cx="445" cy="28908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5" name="Text Box 8">
              <a:extLst>
                <a:ext uri="{FF2B5EF4-FFF2-40B4-BE49-F238E27FC236}">
                  <a16:creationId xmlns:a16="http://schemas.microsoft.com/office/drawing/2014/main" id="{8178AB06-2577-4E1B-BE65-420506A54182}"/>
                </a:ext>
              </a:extLst>
            </p:cNvPr>
            <p:cNvSpPr txBox="1">
              <a:spLocks noChangeArrowheads="1"/>
            </p:cNvSpPr>
            <p:nvPr/>
          </p:nvSpPr>
          <p:spPr bwMode="auto">
            <a:xfrm>
              <a:off x="5205035" y="290679"/>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18" name="Text Box 25">
              <a:extLst>
                <a:ext uri="{FF2B5EF4-FFF2-40B4-BE49-F238E27FC236}">
                  <a16:creationId xmlns:a16="http://schemas.microsoft.com/office/drawing/2014/main" id="{68F50A05-8675-4C39-960D-E6F970620736}"/>
                </a:ext>
              </a:extLst>
            </p:cNvPr>
            <p:cNvSpPr txBox="1">
              <a:spLocks noChangeArrowheads="1"/>
            </p:cNvSpPr>
            <p:nvPr/>
          </p:nvSpPr>
          <p:spPr bwMode="auto">
            <a:xfrm>
              <a:off x="3007995" y="295592"/>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9" name="Line 22">
              <a:extLst>
                <a:ext uri="{FF2B5EF4-FFF2-40B4-BE49-F238E27FC236}">
                  <a16:creationId xmlns:a16="http://schemas.microsoft.com/office/drawing/2014/main" id="{81E84C4A-6E44-43FA-873D-EA4E987B96E4}"/>
                </a:ext>
              </a:extLst>
            </p:cNvPr>
            <p:cNvCxnSpPr>
              <a:cxnSpLocks noChangeShapeType="1"/>
            </p:cNvCxnSpPr>
            <p:nvPr/>
          </p:nvCxnSpPr>
          <p:spPr bwMode="auto">
            <a:xfrm flipH="1">
              <a:off x="5508206" y="626056"/>
              <a:ext cx="9114" cy="2955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 name="Text Box 8">
              <a:extLst>
                <a:ext uri="{FF2B5EF4-FFF2-40B4-BE49-F238E27FC236}">
                  <a16:creationId xmlns:a16="http://schemas.microsoft.com/office/drawing/2014/main" id="{A1C4D709-732D-44C2-B1E2-D0F6AD726771}"/>
                </a:ext>
              </a:extLst>
            </p:cNvPr>
            <p:cNvSpPr txBox="1">
              <a:spLocks noChangeArrowheads="1"/>
            </p:cNvSpPr>
            <p:nvPr/>
          </p:nvSpPr>
          <p:spPr bwMode="auto">
            <a:xfrm>
              <a:off x="6104877" y="290512"/>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2" name="Line 22">
              <a:extLst>
                <a:ext uri="{FF2B5EF4-FFF2-40B4-BE49-F238E27FC236}">
                  <a16:creationId xmlns:a16="http://schemas.microsoft.com/office/drawing/2014/main" id="{590ED71A-317A-41FB-939A-1EC95AC74760}"/>
                </a:ext>
              </a:extLst>
            </p:cNvPr>
            <p:cNvCxnSpPr>
              <a:cxnSpLocks noChangeShapeType="1"/>
            </p:cNvCxnSpPr>
            <p:nvPr/>
          </p:nvCxnSpPr>
          <p:spPr bwMode="auto">
            <a:xfrm>
              <a:off x="6385668" y="687016"/>
              <a:ext cx="2525" cy="28943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 name="Text Box 27">
              <a:extLst>
                <a:ext uri="{FF2B5EF4-FFF2-40B4-BE49-F238E27FC236}">
                  <a16:creationId xmlns:a16="http://schemas.microsoft.com/office/drawing/2014/main" id="{500AD410-8F09-4160-8A5F-6C7AB4CEF4B7}"/>
                </a:ext>
              </a:extLst>
            </p:cNvPr>
            <p:cNvSpPr txBox="1">
              <a:spLocks noChangeArrowheads="1"/>
            </p:cNvSpPr>
            <p:nvPr/>
          </p:nvSpPr>
          <p:spPr bwMode="auto">
            <a:xfrm>
              <a:off x="6890312" y="290679"/>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24" name="Line 29">
              <a:extLst>
                <a:ext uri="{FF2B5EF4-FFF2-40B4-BE49-F238E27FC236}">
                  <a16:creationId xmlns:a16="http://schemas.microsoft.com/office/drawing/2014/main" id="{9D01F1E2-252E-49F9-A85F-DAA2B6AADED9}"/>
                </a:ext>
              </a:extLst>
            </p:cNvPr>
            <p:cNvCxnSpPr>
              <a:cxnSpLocks noChangeShapeType="1"/>
            </p:cNvCxnSpPr>
            <p:nvPr/>
          </p:nvCxnSpPr>
          <p:spPr bwMode="auto">
            <a:xfrm>
              <a:off x="7169947" y="706282"/>
              <a:ext cx="0" cy="287511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 name="Text Box 34">
              <a:extLst>
                <a:ext uri="{FF2B5EF4-FFF2-40B4-BE49-F238E27FC236}">
                  <a16:creationId xmlns:a16="http://schemas.microsoft.com/office/drawing/2014/main" id="{ECEF3B6A-BBE2-473F-9D6B-6CA284034D9D}"/>
                </a:ext>
              </a:extLst>
            </p:cNvPr>
            <p:cNvSpPr txBox="1">
              <a:spLocks noChangeArrowheads="1"/>
            </p:cNvSpPr>
            <p:nvPr/>
          </p:nvSpPr>
          <p:spPr bwMode="auto">
            <a:xfrm>
              <a:off x="7149465" y="771842"/>
              <a:ext cx="950595"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activate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3" name="Line 30">
              <a:extLst>
                <a:ext uri="{FF2B5EF4-FFF2-40B4-BE49-F238E27FC236}">
                  <a16:creationId xmlns:a16="http://schemas.microsoft.com/office/drawing/2014/main" id="{5F32DAB5-26A6-42B6-91D2-10185DC7CCE4}"/>
                </a:ext>
              </a:extLst>
            </p:cNvPr>
            <p:cNvCxnSpPr>
              <a:cxnSpLocks noChangeShapeType="1"/>
            </p:cNvCxnSpPr>
            <p:nvPr/>
          </p:nvCxnSpPr>
          <p:spPr bwMode="auto">
            <a:xfrm>
              <a:off x="4533275" y="3185360"/>
              <a:ext cx="3390001" cy="0"/>
            </a:xfrm>
            <a:prstGeom prst="line">
              <a:avLst/>
            </a:prstGeom>
            <a:noFill/>
            <a:ln w="9525">
              <a:solidFill>
                <a:srgbClr val="000000"/>
              </a:solidFill>
              <a:prstDash val="dash"/>
              <a:round/>
              <a:headEnd type="triangle" w="med" len="med"/>
              <a:tailEnd/>
            </a:ln>
            <a:extLst>
              <a:ext uri="{909E8E84-426E-40DD-AFC4-6F175D3DCCD1}">
                <a14:hiddenFill xmlns:a14="http://schemas.microsoft.com/office/drawing/2010/main">
                  <a:noFill/>
                </a14:hiddenFill>
              </a:ext>
            </a:extLst>
          </p:spPr>
        </p:cxnSp>
        <p:cxnSp>
          <p:nvCxnSpPr>
            <p:cNvPr id="36" name="Line 30">
              <a:extLst>
                <a:ext uri="{FF2B5EF4-FFF2-40B4-BE49-F238E27FC236}">
                  <a16:creationId xmlns:a16="http://schemas.microsoft.com/office/drawing/2014/main" id="{F352D5C2-1452-4BF5-8709-A1646691B8EE}"/>
                </a:ext>
              </a:extLst>
            </p:cNvPr>
            <p:cNvCxnSpPr>
              <a:cxnSpLocks noChangeShapeType="1"/>
            </p:cNvCxnSpPr>
            <p:nvPr/>
          </p:nvCxnSpPr>
          <p:spPr bwMode="auto">
            <a:xfrm>
              <a:off x="5549254" y="2258977"/>
              <a:ext cx="93440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7" name="Text Box 8">
              <a:extLst>
                <a:ext uri="{FF2B5EF4-FFF2-40B4-BE49-F238E27FC236}">
                  <a16:creationId xmlns:a16="http://schemas.microsoft.com/office/drawing/2014/main" id="{CE5134E8-28C6-495C-A524-5CB92A5D9ABD}"/>
                </a:ext>
              </a:extLst>
            </p:cNvPr>
            <p:cNvSpPr txBox="1">
              <a:spLocks noChangeArrowheads="1"/>
            </p:cNvSpPr>
            <p:nvPr/>
          </p:nvSpPr>
          <p:spPr bwMode="auto">
            <a:xfrm>
              <a:off x="4094924" y="297098"/>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38" name="Line 22">
              <a:extLst>
                <a:ext uri="{FF2B5EF4-FFF2-40B4-BE49-F238E27FC236}">
                  <a16:creationId xmlns:a16="http://schemas.microsoft.com/office/drawing/2014/main" id="{0357EEBE-F3DB-458E-8EB5-A27E9BD236F1}"/>
                </a:ext>
              </a:extLst>
            </p:cNvPr>
            <p:cNvCxnSpPr>
              <a:cxnSpLocks noChangeShapeType="1"/>
            </p:cNvCxnSpPr>
            <p:nvPr/>
          </p:nvCxnSpPr>
          <p:spPr bwMode="auto">
            <a:xfrm>
              <a:off x="4510282" y="626056"/>
              <a:ext cx="20482" cy="2955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9" name="Text Box 34">
              <a:extLst>
                <a:ext uri="{FF2B5EF4-FFF2-40B4-BE49-F238E27FC236}">
                  <a16:creationId xmlns:a16="http://schemas.microsoft.com/office/drawing/2014/main" id="{A701E875-BB3A-4CC5-8AAE-E0980C98D079}"/>
                </a:ext>
              </a:extLst>
            </p:cNvPr>
            <p:cNvSpPr txBox="1">
              <a:spLocks noChangeArrowheads="1"/>
            </p:cNvSpPr>
            <p:nvPr/>
          </p:nvSpPr>
          <p:spPr bwMode="auto">
            <a:xfrm>
              <a:off x="5838442" y="2941496"/>
              <a:ext cx="1323476" cy="2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MBS data delivery</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40" name="Line 30">
              <a:extLst>
                <a:ext uri="{FF2B5EF4-FFF2-40B4-BE49-F238E27FC236}">
                  <a16:creationId xmlns:a16="http://schemas.microsoft.com/office/drawing/2014/main" id="{32A8FB3E-9363-4D17-A796-F64850468EFB}"/>
                </a:ext>
              </a:extLst>
            </p:cNvPr>
            <p:cNvCxnSpPr>
              <a:cxnSpLocks noChangeShapeType="1"/>
            </p:cNvCxnSpPr>
            <p:nvPr/>
          </p:nvCxnSpPr>
          <p:spPr bwMode="auto">
            <a:xfrm>
              <a:off x="3352968" y="2575922"/>
              <a:ext cx="1157314"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41" name="Text Box 34">
              <a:extLst>
                <a:ext uri="{FF2B5EF4-FFF2-40B4-BE49-F238E27FC236}">
                  <a16:creationId xmlns:a16="http://schemas.microsoft.com/office/drawing/2014/main" id="{1C8091C7-C719-4A76-81BC-BFFD4BE62AF6}"/>
                </a:ext>
              </a:extLst>
            </p:cNvPr>
            <p:cNvSpPr txBox="1">
              <a:spLocks noChangeArrowheads="1"/>
            </p:cNvSpPr>
            <p:nvPr/>
          </p:nvSpPr>
          <p:spPr bwMode="auto">
            <a:xfrm>
              <a:off x="3680801" y="1782085"/>
              <a:ext cx="1535557" cy="22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Group Paging (all RAs)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42" name="Line 30">
              <a:extLst>
                <a:ext uri="{FF2B5EF4-FFF2-40B4-BE49-F238E27FC236}">
                  <a16:creationId xmlns:a16="http://schemas.microsoft.com/office/drawing/2014/main" id="{E0CEC343-A6BA-4F9B-BE5C-8A7DFC76997C}"/>
                </a:ext>
              </a:extLst>
            </p:cNvPr>
            <p:cNvCxnSpPr>
              <a:cxnSpLocks noChangeShapeType="1"/>
            </p:cNvCxnSpPr>
            <p:nvPr/>
          </p:nvCxnSpPr>
          <p:spPr bwMode="auto">
            <a:xfrm>
              <a:off x="7191521" y="1000226"/>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47" name="Text Box 34">
              <a:extLst>
                <a:ext uri="{FF2B5EF4-FFF2-40B4-BE49-F238E27FC236}">
                  <a16:creationId xmlns:a16="http://schemas.microsoft.com/office/drawing/2014/main" id="{9F6E60A5-967E-420C-A31E-4D3EC622CCF3}"/>
                </a:ext>
              </a:extLst>
            </p:cNvPr>
            <p:cNvSpPr txBox="1">
              <a:spLocks noChangeArrowheads="1"/>
            </p:cNvSpPr>
            <p:nvPr/>
          </p:nvSpPr>
          <p:spPr bwMode="auto">
            <a:xfrm>
              <a:off x="5549266" y="2045395"/>
              <a:ext cx="2149475" cy="21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N_smf-update (PDU session 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48" name="Text Box 34">
              <a:extLst>
                <a:ext uri="{FF2B5EF4-FFF2-40B4-BE49-F238E27FC236}">
                  <a16:creationId xmlns:a16="http://schemas.microsoft.com/office/drawing/2014/main" id="{D01AE8E3-011A-4BD7-AB21-C7D32B6820A3}"/>
                </a:ext>
              </a:extLst>
            </p:cNvPr>
            <p:cNvSpPr txBox="1">
              <a:spLocks noChangeArrowheads="1"/>
            </p:cNvSpPr>
            <p:nvPr/>
          </p:nvSpPr>
          <p:spPr bwMode="auto">
            <a:xfrm>
              <a:off x="5576149" y="1725297"/>
              <a:ext cx="1326660" cy="19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Activate list of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1" name="Line 30">
              <a:extLst>
                <a:ext uri="{FF2B5EF4-FFF2-40B4-BE49-F238E27FC236}">
                  <a16:creationId xmlns:a16="http://schemas.microsoft.com/office/drawing/2014/main" id="{3AA502DB-FB1A-4BC4-B229-AAD2807EC9DB}"/>
                </a:ext>
              </a:extLst>
            </p:cNvPr>
            <p:cNvCxnSpPr>
              <a:cxnSpLocks noChangeShapeType="1"/>
            </p:cNvCxnSpPr>
            <p:nvPr/>
          </p:nvCxnSpPr>
          <p:spPr bwMode="auto">
            <a:xfrm>
              <a:off x="5556959" y="1925631"/>
              <a:ext cx="858471"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cxnSp>
          <p:nvCxnSpPr>
            <p:cNvPr id="52" name="Line 30">
              <a:extLst>
                <a:ext uri="{FF2B5EF4-FFF2-40B4-BE49-F238E27FC236}">
                  <a16:creationId xmlns:a16="http://schemas.microsoft.com/office/drawing/2014/main" id="{BFFF3889-1266-4401-8477-C33D59CA2BEB}"/>
                </a:ext>
              </a:extLst>
            </p:cNvPr>
            <p:cNvCxnSpPr>
              <a:cxnSpLocks noChangeShapeType="1"/>
            </p:cNvCxnSpPr>
            <p:nvPr/>
          </p:nvCxnSpPr>
          <p:spPr bwMode="auto">
            <a:xfrm>
              <a:off x="3343568" y="2002722"/>
              <a:ext cx="219011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54" name="Text Box 34">
              <a:extLst>
                <a:ext uri="{FF2B5EF4-FFF2-40B4-BE49-F238E27FC236}">
                  <a16:creationId xmlns:a16="http://schemas.microsoft.com/office/drawing/2014/main" id="{1108ADF4-4F9C-4EA5-B0BE-DB961826CBBF}"/>
                </a:ext>
              </a:extLst>
            </p:cNvPr>
            <p:cNvSpPr txBox="1">
              <a:spLocks noChangeArrowheads="1"/>
            </p:cNvSpPr>
            <p:nvPr/>
          </p:nvSpPr>
          <p:spPr bwMode="auto">
            <a:xfrm>
              <a:off x="3853624" y="1990446"/>
              <a:ext cx="1165860" cy="23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US" sz="900" b="1">
                  <a:solidFill>
                    <a:srgbClr val="0000FF"/>
                  </a:solidFill>
                  <a:effectLst/>
                  <a:latin typeface="Times New Roman" panose="02020603050405020304" pitchFamily="18" charset="0"/>
                  <a:ea typeface="DengXian" panose="02010600030101010101" pitchFamily="2" charset="-122"/>
                </a:rPr>
                <a:t>Service Request</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5" name="Line 30">
              <a:extLst>
                <a:ext uri="{FF2B5EF4-FFF2-40B4-BE49-F238E27FC236}">
                  <a16:creationId xmlns:a16="http://schemas.microsoft.com/office/drawing/2014/main" id="{05E9AA52-48D3-4682-8621-2EB1A80A6394}"/>
                </a:ext>
              </a:extLst>
            </p:cNvPr>
            <p:cNvCxnSpPr>
              <a:cxnSpLocks noChangeShapeType="1"/>
            </p:cNvCxnSpPr>
            <p:nvPr/>
          </p:nvCxnSpPr>
          <p:spPr bwMode="auto">
            <a:xfrm flipV="1">
              <a:off x="3326119" y="2165243"/>
              <a:ext cx="2223135" cy="2476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6" name="Text Box 34">
              <a:extLst>
                <a:ext uri="{FF2B5EF4-FFF2-40B4-BE49-F238E27FC236}">
                  <a16:creationId xmlns:a16="http://schemas.microsoft.com/office/drawing/2014/main" id="{3B5B4E02-AE3F-4D0A-9618-F155B8EB083A}"/>
                </a:ext>
              </a:extLst>
            </p:cNvPr>
            <p:cNvSpPr txBox="1">
              <a:spLocks noChangeArrowheads="1"/>
            </p:cNvSpPr>
            <p:nvPr/>
          </p:nvSpPr>
          <p:spPr bwMode="auto">
            <a:xfrm>
              <a:off x="4557007" y="2294638"/>
              <a:ext cx="2400300" cy="22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DengXian" panose="02010600030101010101" pitchFamily="2" charset="-122"/>
                </a:rPr>
                <a:t>PDU session Setup Req (MBS session ID)</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57" name="Line 30">
              <a:extLst>
                <a:ext uri="{FF2B5EF4-FFF2-40B4-BE49-F238E27FC236}">
                  <a16:creationId xmlns:a16="http://schemas.microsoft.com/office/drawing/2014/main" id="{14D33702-6B4B-4BC3-9A6A-6079A08DC114}"/>
                </a:ext>
              </a:extLst>
            </p:cNvPr>
            <p:cNvCxnSpPr>
              <a:cxnSpLocks noChangeShapeType="1"/>
            </p:cNvCxnSpPr>
            <p:nvPr/>
          </p:nvCxnSpPr>
          <p:spPr bwMode="auto">
            <a:xfrm flipV="1">
              <a:off x="4548380" y="2494202"/>
              <a:ext cx="1867049" cy="12709"/>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59" name="Text Box 34">
              <a:extLst>
                <a:ext uri="{FF2B5EF4-FFF2-40B4-BE49-F238E27FC236}">
                  <a16:creationId xmlns:a16="http://schemas.microsoft.com/office/drawing/2014/main" id="{9D67328E-FCB9-4F1D-8657-B8C08C3D6607}"/>
                </a:ext>
              </a:extLst>
            </p:cNvPr>
            <p:cNvSpPr txBox="1">
              <a:spLocks noChangeArrowheads="1"/>
            </p:cNvSpPr>
            <p:nvPr/>
          </p:nvSpPr>
          <p:spPr bwMode="auto">
            <a:xfrm>
              <a:off x="5775915" y="1140725"/>
              <a:ext cx="2682240" cy="23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US" sz="900" b="1">
                  <a:solidFill>
                    <a:srgbClr val="0000FF"/>
                  </a:solidFill>
                  <a:effectLst/>
                  <a:latin typeface="Times New Roman" panose="02020603050405020304" pitchFamily="18" charset="0"/>
                  <a:ea typeface="DengXian" panose="02010600030101010101" pitchFamily="2" charset="-122"/>
                </a:rPr>
                <a:t>MBS Activate (MBS session ID + mcast qos info)</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60" name="Line 30">
              <a:extLst>
                <a:ext uri="{FF2B5EF4-FFF2-40B4-BE49-F238E27FC236}">
                  <a16:creationId xmlns:a16="http://schemas.microsoft.com/office/drawing/2014/main" id="{F883CB90-EAC0-438D-81D1-22493E8DDD1D}"/>
                </a:ext>
              </a:extLst>
            </p:cNvPr>
            <p:cNvCxnSpPr>
              <a:cxnSpLocks noChangeShapeType="1"/>
            </p:cNvCxnSpPr>
            <p:nvPr/>
          </p:nvCxnSpPr>
          <p:spPr bwMode="auto">
            <a:xfrm>
              <a:off x="6425785" y="1324886"/>
              <a:ext cx="787950"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61" name="Text Box 27">
              <a:extLst>
                <a:ext uri="{FF2B5EF4-FFF2-40B4-BE49-F238E27FC236}">
                  <a16:creationId xmlns:a16="http://schemas.microsoft.com/office/drawing/2014/main" id="{52DD4233-3F9E-4FE4-8C07-5B040624324D}"/>
                </a:ext>
              </a:extLst>
            </p:cNvPr>
            <p:cNvSpPr txBox="1">
              <a:spLocks noChangeArrowheads="1"/>
            </p:cNvSpPr>
            <p:nvPr/>
          </p:nvSpPr>
          <p:spPr bwMode="auto">
            <a:xfrm>
              <a:off x="7433949" y="2812223"/>
              <a:ext cx="908980" cy="30307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Timer Expiry</a:t>
              </a:r>
              <a:endParaRPr lang="zh-CN" sz="1000">
                <a:solidFill>
                  <a:srgbClr val="000000"/>
                </a:solidFill>
                <a:effectLst/>
                <a:latin typeface="Times New Roman" panose="02020603050405020304" pitchFamily="18" charset="0"/>
                <a:ea typeface="DengXian" panose="02010600030101010101" pitchFamily="2" charset="-122"/>
              </a:endParaRPr>
            </a:p>
          </p:txBody>
        </p:sp>
      </p:grpSp>
      <p:grpSp>
        <p:nvGrpSpPr>
          <p:cNvPr id="145" name="Group 144">
            <a:extLst>
              <a:ext uri="{FF2B5EF4-FFF2-40B4-BE49-F238E27FC236}">
                <a16:creationId xmlns:a16="http://schemas.microsoft.com/office/drawing/2014/main" id="{C96F496A-768C-4D3F-919C-BF5EA154F466}"/>
              </a:ext>
            </a:extLst>
          </p:cNvPr>
          <p:cNvGrpSpPr/>
          <p:nvPr/>
        </p:nvGrpSpPr>
        <p:grpSpPr>
          <a:xfrm>
            <a:off x="6444661" y="1347787"/>
            <a:ext cx="5486091" cy="3327728"/>
            <a:chOff x="6214687" y="-76635"/>
            <a:chExt cx="5486091" cy="3327728"/>
          </a:xfrm>
        </p:grpSpPr>
        <p:sp>
          <p:nvSpPr>
            <p:cNvPr id="79" name="Rectangle 78">
              <a:extLst>
                <a:ext uri="{FF2B5EF4-FFF2-40B4-BE49-F238E27FC236}">
                  <a16:creationId xmlns:a16="http://schemas.microsoft.com/office/drawing/2014/main" id="{A98D3523-0DEA-49F3-AC24-41D5E1CEE265}"/>
                </a:ext>
              </a:extLst>
            </p:cNvPr>
            <p:cNvSpPr/>
            <p:nvPr/>
          </p:nvSpPr>
          <p:spPr>
            <a:xfrm>
              <a:off x="6216176" y="-76635"/>
              <a:ext cx="5484602" cy="3327728"/>
            </a:xfrm>
            <a:prstGeom prst="rect">
              <a:avLst/>
            </a:prstGeom>
            <a:noFill/>
            <a:ln>
              <a:noFill/>
            </a:ln>
          </p:spPr>
        </p:sp>
        <p:sp>
          <p:nvSpPr>
            <p:cNvPr id="80" name="Text Box 27">
              <a:extLst>
                <a:ext uri="{FF2B5EF4-FFF2-40B4-BE49-F238E27FC236}">
                  <a16:creationId xmlns:a16="http://schemas.microsoft.com/office/drawing/2014/main" id="{63879DDA-FB9E-42C2-B4AE-5E87E1F33A20}"/>
                </a:ext>
              </a:extLst>
            </p:cNvPr>
            <p:cNvSpPr txBox="1">
              <a:spLocks noChangeArrowheads="1"/>
            </p:cNvSpPr>
            <p:nvPr/>
          </p:nvSpPr>
          <p:spPr bwMode="auto">
            <a:xfrm>
              <a:off x="6214687" y="821759"/>
              <a:ext cx="5114829" cy="1845241"/>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Option 2</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83" name="Line 22">
              <a:extLst>
                <a:ext uri="{FF2B5EF4-FFF2-40B4-BE49-F238E27FC236}">
                  <a16:creationId xmlns:a16="http://schemas.microsoft.com/office/drawing/2014/main" id="{4A6E9DA6-2DBC-46A7-844E-F79459D21DD8}"/>
                </a:ext>
              </a:extLst>
            </p:cNvPr>
            <p:cNvCxnSpPr>
              <a:cxnSpLocks noChangeShapeType="1"/>
            </p:cNvCxnSpPr>
            <p:nvPr/>
          </p:nvCxnSpPr>
          <p:spPr bwMode="auto">
            <a:xfrm flipH="1">
              <a:off x="6497526" y="323386"/>
              <a:ext cx="17101" cy="27529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4" name="Text Box 8">
              <a:extLst>
                <a:ext uri="{FF2B5EF4-FFF2-40B4-BE49-F238E27FC236}">
                  <a16:creationId xmlns:a16="http://schemas.microsoft.com/office/drawing/2014/main" id="{9E629F08-AE9E-4D5E-8020-7BF1345BBF65}"/>
                </a:ext>
              </a:extLst>
            </p:cNvPr>
            <p:cNvSpPr txBox="1">
              <a:spLocks noChangeArrowheads="1"/>
            </p:cNvSpPr>
            <p:nvPr/>
          </p:nvSpPr>
          <p:spPr bwMode="auto">
            <a:xfrm>
              <a:off x="8413215" y="-76468"/>
              <a:ext cx="695385" cy="32763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AMF</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87" name="Text Box 25">
              <a:extLst>
                <a:ext uri="{FF2B5EF4-FFF2-40B4-BE49-F238E27FC236}">
                  <a16:creationId xmlns:a16="http://schemas.microsoft.com/office/drawing/2014/main" id="{E9D332D6-2DA5-4961-BBC6-90C452D2691D}"/>
                </a:ext>
              </a:extLst>
            </p:cNvPr>
            <p:cNvSpPr txBox="1">
              <a:spLocks noChangeArrowheads="1"/>
            </p:cNvSpPr>
            <p:nvPr/>
          </p:nvSpPr>
          <p:spPr bwMode="auto">
            <a:xfrm>
              <a:off x="6216175" y="-71555"/>
              <a:ext cx="825500" cy="39497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UE</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88" name="Line 22">
              <a:extLst>
                <a:ext uri="{FF2B5EF4-FFF2-40B4-BE49-F238E27FC236}">
                  <a16:creationId xmlns:a16="http://schemas.microsoft.com/office/drawing/2014/main" id="{05C436DA-C8BF-47F4-AB08-9206E8E0EE06}"/>
                </a:ext>
              </a:extLst>
            </p:cNvPr>
            <p:cNvCxnSpPr>
              <a:cxnSpLocks noChangeShapeType="1"/>
            </p:cNvCxnSpPr>
            <p:nvPr/>
          </p:nvCxnSpPr>
          <p:spPr bwMode="auto">
            <a:xfrm flipH="1">
              <a:off x="8708810" y="258885"/>
              <a:ext cx="17100" cy="2752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0" name="Text Box 8">
              <a:extLst>
                <a:ext uri="{FF2B5EF4-FFF2-40B4-BE49-F238E27FC236}">
                  <a16:creationId xmlns:a16="http://schemas.microsoft.com/office/drawing/2014/main" id="{C20849EA-D5DE-460E-9770-9D567A620D71}"/>
                </a:ext>
              </a:extLst>
            </p:cNvPr>
            <p:cNvSpPr txBox="1">
              <a:spLocks noChangeArrowheads="1"/>
            </p:cNvSpPr>
            <p:nvPr/>
          </p:nvSpPr>
          <p:spPr bwMode="auto">
            <a:xfrm>
              <a:off x="9313057" y="-76635"/>
              <a:ext cx="577971" cy="37956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91" name="Line 22">
              <a:extLst>
                <a:ext uri="{FF2B5EF4-FFF2-40B4-BE49-F238E27FC236}">
                  <a16:creationId xmlns:a16="http://schemas.microsoft.com/office/drawing/2014/main" id="{9328D493-AEB6-46E3-91F5-22092BE2A2CA}"/>
                </a:ext>
              </a:extLst>
            </p:cNvPr>
            <p:cNvCxnSpPr>
              <a:cxnSpLocks noChangeShapeType="1"/>
            </p:cNvCxnSpPr>
            <p:nvPr/>
          </p:nvCxnSpPr>
          <p:spPr bwMode="auto">
            <a:xfrm>
              <a:off x="9594124" y="319811"/>
              <a:ext cx="0" cy="26916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2" name="Text Box 32">
              <a:extLst>
                <a:ext uri="{FF2B5EF4-FFF2-40B4-BE49-F238E27FC236}">
                  <a16:creationId xmlns:a16="http://schemas.microsoft.com/office/drawing/2014/main" id="{32F12EB7-328F-4818-827D-9DD5379AAB83}"/>
                </a:ext>
              </a:extLst>
            </p:cNvPr>
            <p:cNvSpPr txBox="1">
              <a:spLocks noChangeArrowheads="1"/>
            </p:cNvSpPr>
            <p:nvPr/>
          </p:nvSpPr>
          <p:spPr bwMode="auto">
            <a:xfrm>
              <a:off x="10098492" y="-76468"/>
              <a:ext cx="663804" cy="42672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MB-SMF</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93" name="Line 29">
              <a:extLst>
                <a:ext uri="{FF2B5EF4-FFF2-40B4-BE49-F238E27FC236}">
                  <a16:creationId xmlns:a16="http://schemas.microsoft.com/office/drawing/2014/main" id="{2D08879B-E361-4EF6-B104-93B315C8A3BA}"/>
                </a:ext>
              </a:extLst>
            </p:cNvPr>
            <p:cNvCxnSpPr>
              <a:cxnSpLocks noChangeShapeType="1"/>
            </p:cNvCxnSpPr>
            <p:nvPr/>
          </p:nvCxnSpPr>
          <p:spPr bwMode="auto">
            <a:xfrm flipH="1">
              <a:off x="10375115" y="339075"/>
              <a:ext cx="3352" cy="26630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6" name="Text Box 34">
              <a:extLst>
                <a:ext uri="{FF2B5EF4-FFF2-40B4-BE49-F238E27FC236}">
                  <a16:creationId xmlns:a16="http://schemas.microsoft.com/office/drawing/2014/main" id="{1D38D5A0-586F-4F73-A172-D664CB74F5CC}"/>
                </a:ext>
              </a:extLst>
            </p:cNvPr>
            <p:cNvSpPr txBox="1">
              <a:spLocks noChangeArrowheads="1"/>
            </p:cNvSpPr>
            <p:nvPr/>
          </p:nvSpPr>
          <p:spPr bwMode="auto">
            <a:xfrm>
              <a:off x="10218833" y="404695"/>
              <a:ext cx="1088992" cy="26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fr-FR" sz="900" b="1">
                  <a:solidFill>
                    <a:srgbClr val="0000FF"/>
                  </a:solidFill>
                  <a:effectLst/>
                  <a:latin typeface="Times New Roman" panose="02020603050405020304" pitchFamily="18" charset="0"/>
                  <a:ea typeface="DengXian" panose="02010600030101010101" pitchFamily="2" charset="-122"/>
                </a:rPr>
                <a:t>MBS deactivate</a:t>
              </a:r>
              <a:endParaRPr lang="zh-CN" sz="1000">
                <a:solidFill>
                  <a:srgbClr val="000000"/>
                </a:solidFill>
                <a:effectLst/>
                <a:latin typeface="Times New Roman" panose="02020603050405020304" pitchFamily="18" charset="0"/>
                <a:ea typeface="DengXian" panose="02010600030101010101" pitchFamily="2" charset="-122"/>
              </a:endParaRPr>
            </a:p>
          </p:txBody>
        </p:sp>
        <p:sp>
          <p:nvSpPr>
            <p:cNvPr id="99" name="Text Box 8">
              <a:extLst>
                <a:ext uri="{FF2B5EF4-FFF2-40B4-BE49-F238E27FC236}">
                  <a16:creationId xmlns:a16="http://schemas.microsoft.com/office/drawing/2014/main" id="{6A4027C9-152F-4D56-B40A-BCA6F0D3FE79}"/>
                </a:ext>
              </a:extLst>
            </p:cNvPr>
            <p:cNvSpPr txBox="1">
              <a:spLocks noChangeArrowheads="1"/>
            </p:cNvSpPr>
            <p:nvPr/>
          </p:nvSpPr>
          <p:spPr bwMode="auto">
            <a:xfrm>
              <a:off x="7303104" y="-70049"/>
              <a:ext cx="836762" cy="3270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1000">
                  <a:solidFill>
                    <a:srgbClr val="000000"/>
                  </a:solidFill>
                  <a:effectLst/>
                  <a:latin typeface="Times New Roman" panose="02020603050405020304" pitchFamily="18" charset="0"/>
                  <a:ea typeface="DengXian" panose="02010600030101010101" pitchFamily="2" charset="-122"/>
                </a:rPr>
                <a:t>NG-RAN</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00" name="Line 22">
              <a:extLst>
                <a:ext uri="{FF2B5EF4-FFF2-40B4-BE49-F238E27FC236}">
                  <a16:creationId xmlns:a16="http://schemas.microsoft.com/office/drawing/2014/main" id="{BEAD70F8-44EF-44FA-B679-AFFA711094C5}"/>
                </a:ext>
              </a:extLst>
            </p:cNvPr>
            <p:cNvCxnSpPr>
              <a:cxnSpLocks noChangeShapeType="1"/>
            </p:cNvCxnSpPr>
            <p:nvPr/>
          </p:nvCxnSpPr>
          <p:spPr bwMode="auto">
            <a:xfrm>
              <a:off x="7718585" y="258885"/>
              <a:ext cx="2900" cy="27431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4" name="Text Box 27">
              <a:extLst>
                <a:ext uri="{FF2B5EF4-FFF2-40B4-BE49-F238E27FC236}">
                  <a16:creationId xmlns:a16="http://schemas.microsoft.com/office/drawing/2014/main" id="{50E0984F-A6C1-4EF4-B6C3-1493479BE9CB}"/>
                </a:ext>
              </a:extLst>
            </p:cNvPr>
            <p:cNvSpPr txBox="1">
              <a:spLocks noChangeArrowheads="1"/>
            </p:cNvSpPr>
            <p:nvPr/>
          </p:nvSpPr>
          <p:spPr bwMode="auto">
            <a:xfrm>
              <a:off x="6973045" y="1949662"/>
              <a:ext cx="1809812" cy="3375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DengXian" panose="02010600030101010101" pitchFamily="2" charset="-122"/>
                </a:rPr>
                <a:t>MBS contexts and N3 may be kept for connected and inactive UEs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05" name="Line 30">
              <a:extLst>
                <a:ext uri="{FF2B5EF4-FFF2-40B4-BE49-F238E27FC236}">
                  <a16:creationId xmlns:a16="http://schemas.microsoft.com/office/drawing/2014/main" id="{3F711D5D-E95C-4607-A0A7-95D7920DFDA2}"/>
                </a:ext>
              </a:extLst>
            </p:cNvPr>
            <p:cNvCxnSpPr>
              <a:cxnSpLocks noChangeShapeType="1"/>
            </p:cNvCxnSpPr>
            <p:nvPr/>
          </p:nvCxnSpPr>
          <p:spPr bwMode="auto">
            <a:xfrm>
              <a:off x="10399701" y="633079"/>
              <a:ext cx="71627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21" name="Text Box 27">
              <a:extLst>
                <a:ext uri="{FF2B5EF4-FFF2-40B4-BE49-F238E27FC236}">
                  <a16:creationId xmlns:a16="http://schemas.microsoft.com/office/drawing/2014/main" id="{9ECC565D-CCE1-48F8-9807-D6AE55A603C0}"/>
                </a:ext>
              </a:extLst>
            </p:cNvPr>
            <p:cNvSpPr txBox="1">
              <a:spLocks noChangeArrowheads="1"/>
            </p:cNvSpPr>
            <p:nvPr/>
          </p:nvSpPr>
          <p:spPr bwMode="auto">
            <a:xfrm>
              <a:off x="7455488" y="1084440"/>
              <a:ext cx="3502660" cy="728095"/>
            </a:xfrm>
            <a:prstGeom prst="rect">
              <a:avLst/>
            </a:prstGeom>
            <a:solidFill>
              <a:srgbClr val="FFFFFF"/>
            </a:solidFill>
            <a:ln w="9525">
              <a:solidFill>
                <a:srgbClr val="000000"/>
              </a:solidFill>
              <a:prstDash val="dash"/>
              <a:miter lim="800000"/>
              <a:headEnd/>
              <a:tailEnd/>
            </a:ln>
          </p:spPr>
          <p:txBody>
            <a:bodyPr rot="0" vert="horz" wrap="square" lIns="91440" tIns="45720" rIns="91440" bIns="45720" anchor="t" anchorCtr="0" upright="1">
              <a:noAutofit/>
            </a:bodyPr>
            <a:lstStyle/>
            <a:p>
              <a:pPr hangingPunct="0">
                <a:spcAft>
                  <a:spcPts val="900"/>
                </a:spcAft>
              </a:pPr>
              <a:r>
                <a:rPr lang="de-DE" sz="800">
                  <a:solidFill>
                    <a:srgbClr val="000000"/>
                  </a:solidFill>
                  <a:effectLst/>
                  <a:latin typeface="Times New Roman" panose="02020603050405020304" pitchFamily="18" charset="0"/>
                  <a:ea typeface="MS Gothic" panose="020B0609070205080204" pitchFamily="49" charset="-128"/>
                </a:rPr>
                <a:t>Variant 2c</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24" name="Line 30">
              <a:extLst>
                <a:ext uri="{FF2B5EF4-FFF2-40B4-BE49-F238E27FC236}">
                  <a16:creationId xmlns:a16="http://schemas.microsoft.com/office/drawing/2014/main" id="{71231EBC-2ABF-4FBC-A30A-E9802E39C082}"/>
                </a:ext>
              </a:extLst>
            </p:cNvPr>
            <p:cNvCxnSpPr>
              <a:cxnSpLocks noChangeShapeType="1"/>
            </p:cNvCxnSpPr>
            <p:nvPr/>
          </p:nvCxnSpPr>
          <p:spPr bwMode="auto">
            <a:xfrm flipV="1">
              <a:off x="8712050" y="1469814"/>
              <a:ext cx="1663065" cy="8255"/>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sp>
          <p:nvSpPr>
            <p:cNvPr id="133" name="Text Box 34">
              <a:extLst>
                <a:ext uri="{FF2B5EF4-FFF2-40B4-BE49-F238E27FC236}">
                  <a16:creationId xmlns:a16="http://schemas.microsoft.com/office/drawing/2014/main" id="{AD230A81-6684-4BAC-A5CD-6BC3ABC3EE13}"/>
                </a:ext>
              </a:extLst>
            </p:cNvPr>
            <p:cNvSpPr txBox="1">
              <a:spLocks noChangeArrowheads="1"/>
            </p:cNvSpPr>
            <p:nvPr/>
          </p:nvSpPr>
          <p:spPr bwMode="auto">
            <a:xfrm>
              <a:off x="8155893" y="1236840"/>
              <a:ext cx="277685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hangingPunct="0">
                <a:spcAft>
                  <a:spcPts val="900"/>
                </a:spcAft>
              </a:pPr>
              <a:r>
                <a:rPr lang="en-GB" sz="900" b="1">
                  <a:solidFill>
                    <a:srgbClr val="0000FF"/>
                  </a:solidFill>
                  <a:effectLst/>
                  <a:latin typeface="Times New Roman" panose="02020603050405020304" pitchFamily="18" charset="0"/>
                  <a:ea typeface="MS Gothic" panose="020B0609070205080204" pitchFamily="49" charset="-128"/>
                </a:rPr>
                <a:t>DeActivate (MBS session id, list of NG-RAN nodes)</a:t>
              </a:r>
              <a:endParaRPr lang="zh-CN" sz="1000">
                <a:solidFill>
                  <a:srgbClr val="000000"/>
                </a:solidFill>
                <a:effectLst/>
                <a:latin typeface="Times New Roman" panose="02020603050405020304" pitchFamily="18" charset="0"/>
                <a:ea typeface="DengXian" panose="02010600030101010101" pitchFamily="2" charset="-122"/>
              </a:endParaRPr>
            </a:p>
          </p:txBody>
        </p:sp>
        <p:cxnSp>
          <p:nvCxnSpPr>
            <p:cNvPr id="134" name="Line 30">
              <a:extLst>
                <a:ext uri="{FF2B5EF4-FFF2-40B4-BE49-F238E27FC236}">
                  <a16:creationId xmlns:a16="http://schemas.microsoft.com/office/drawing/2014/main" id="{783C8778-FA3B-4F35-9FF7-9270EC489FEA}"/>
                </a:ext>
              </a:extLst>
            </p:cNvPr>
            <p:cNvCxnSpPr>
              <a:cxnSpLocks noChangeShapeType="1"/>
            </p:cNvCxnSpPr>
            <p:nvPr/>
          </p:nvCxnSpPr>
          <p:spPr bwMode="auto">
            <a:xfrm>
              <a:off x="7759018" y="1626730"/>
              <a:ext cx="97345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322678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5979728-E2BB-4205-8158-E44643F492B6}"/>
              </a:ext>
            </a:extLst>
          </p:cNvPr>
          <p:cNvSpPr txBox="1"/>
          <p:nvPr/>
        </p:nvSpPr>
        <p:spPr>
          <a:xfrm>
            <a:off x="655457" y="471797"/>
            <a:ext cx="470916" cy="246221"/>
          </a:xfrm>
          <a:prstGeom prst="rect">
            <a:avLst/>
          </a:prstGeom>
          <a:noFill/>
          <a:ln>
            <a:solidFill>
              <a:schemeClr val="tx1"/>
            </a:solidFill>
          </a:ln>
        </p:spPr>
        <p:txBody>
          <a:bodyPr wrap="square" rtlCol="0">
            <a:spAutoFit/>
          </a:bodyPr>
          <a:lstStyle/>
          <a:p>
            <a:r>
              <a:rPr lang="en-US" dirty="0"/>
              <a:t>UE</a:t>
            </a:r>
          </a:p>
        </p:txBody>
      </p:sp>
      <p:sp>
        <p:nvSpPr>
          <p:cNvPr id="5" name="TextBox 4">
            <a:extLst>
              <a:ext uri="{FF2B5EF4-FFF2-40B4-BE49-F238E27FC236}">
                <a16:creationId xmlns:a16="http://schemas.microsoft.com/office/drawing/2014/main" id="{8EEB8A7C-5D41-489E-B5A8-921987956554}"/>
              </a:ext>
            </a:extLst>
          </p:cNvPr>
          <p:cNvSpPr txBox="1"/>
          <p:nvPr/>
        </p:nvSpPr>
        <p:spPr>
          <a:xfrm>
            <a:off x="1597289" y="471797"/>
            <a:ext cx="708660" cy="246221"/>
          </a:xfrm>
          <a:prstGeom prst="rect">
            <a:avLst/>
          </a:prstGeom>
          <a:noFill/>
          <a:ln>
            <a:solidFill>
              <a:schemeClr val="tx1"/>
            </a:solidFill>
          </a:ln>
        </p:spPr>
        <p:txBody>
          <a:bodyPr wrap="square" rtlCol="0">
            <a:spAutoFit/>
          </a:bodyPr>
          <a:lstStyle/>
          <a:p>
            <a:r>
              <a:rPr lang="en-US" dirty="0"/>
              <a:t>NG-RAN</a:t>
            </a:r>
          </a:p>
        </p:txBody>
      </p:sp>
      <p:sp>
        <p:nvSpPr>
          <p:cNvPr id="6" name="TextBox 5">
            <a:extLst>
              <a:ext uri="{FF2B5EF4-FFF2-40B4-BE49-F238E27FC236}">
                <a16:creationId xmlns:a16="http://schemas.microsoft.com/office/drawing/2014/main" id="{3AA6D45C-F470-414D-BF79-FC55374F7A41}"/>
              </a:ext>
            </a:extLst>
          </p:cNvPr>
          <p:cNvSpPr txBox="1"/>
          <p:nvPr/>
        </p:nvSpPr>
        <p:spPr>
          <a:xfrm>
            <a:off x="3727841" y="471797"/>
            <a:ext cx="708660" cy="246221"/>
          </a:xfrm>
          <a:prstGeom prst="rect">
            <a:avLst/>
          </a:prstGeom>
          <a:noFill/>
          <a:ln>
            <a:solidFill>
              <a:schemeClr val="tx1"/>
            </a:solidFill>
          </a:ln>
        </p:spPr>
        <p:txBody>
          <a:bodyPr wrap="square" rtlCol="0">
            <a:spAutoFit/>
          </a:bodyPr>
          <a:lstStyle/>
          <a:p>
            <a:r>
              <a:rPr lang="en-US" dirty="0"/>
              <a:t>AMF</a:t>
            </a:r>
          </a:p>
        </p:txBody>
      </p:sp>
      <p:sp>
        <p:nvSpPr>
          <p:cNvPr id="7" name="TextBox 6">
            <a:extLst>
              <a:ext uri="{FF2B5EF4-FFF2-40B4-BE49-F238E27FC236}">
                <a16:creationId xmlns:a16="http://schemas.microsoft.com/office/drawing/2014/main" id="{D06F41E0-2C74-46A6-926A-08D379934948}"/>
              </a:ext>
            </a:extLst>
          </p:cNvPr>
          <p:cNvSpPr txBox="1"/>
          <p:nvPr/>
        </p:nvSpPr>
        <p:spPr>
          <a:xfrm>
            <a:off x="5099441" y="471796"/>
            <a:ext cx="708660" cy="246221"/>
          </a:xfrm>
          <a:prstGeom prst="rect">
            <a:avLst/>
          </a:prstGeom>
          <a:noFill/>
          <a:ln>
            <a:solidFill>
              <a:schemeClr val="tx1"/>
            </a:solidFill>
          </a:ln>
        </p:spPr>
        <p:txBody>
          <a:bodyPr wrap="square" rtlCol="0">
            <a:spAutoFit/>
          </a:bodyPr>
          <a:lstStyle/>
          <a:p>
            <a:r>
              <a:rPr lang="en-US" dirty="0"/>
              <a:t>SMF</a:t>
            </a:r>
          </a:p>
        </p:txBody>
      </p:sp>
      <p:sp>
        <p:nvSpPr>
          <p:cNvPr id="8" name="TextBox 7">
            <a:extLst>
              <a:ext uri="{FF2B5EF4-FFF2-40B4-BE49-F238E27FC236}">
                <a16:creationId xmlns:a16="http://schemas.microsoft.com/office/drawing/2014/main" id="{82E6DA15-D29F-4894-9E73-AB367443BC81}"/>
              </a:ext>
            </a:extLst>
          </p:cNvPr>
          <p:cNvSpPr txBox="1"/>
          <p:nvPr/>
        </p:nvSpPr>
        <p:spPr>
          <a:xfrm>
            <a:off x="7904363" y="471796"/>
            <a:ext cx="708660" cy="246221"/>
          </a:xfrm>
          <a:prstGeom prst="rect">
            <a:avLst/>
          </a:prstGeom>
          <a:noFill/>
          <a:ln>
            <a:solidFill>
              <a:schemeClr val="tx1"/>
            </a:solidFill>
          </a:ln>
        </p:spPr>
        <p:txBody>
          <a:bodyPr wrap="square" rtlCol="0">
            <a:spAutoFit/>
          </a:bodyPr>
          <a:lstStyle/>
          <a:p>
            <a:r>
              <a:rPr lang="en-US" dirty="0"/>
              <a:t>MB-SMF</a:t>
            </a:r>
          </a:p>
        </p:txBody>
      </p:sp>
      <p:cxnSp>
        <p:nvCxnSpPr>
          <p:cNvPr id="10" name="Straight Connector 9">
            <a:extLst>
              <a:ext uri="{FF2B5EF4-FFF2-40B4-BE49-F238E27FC236}">
                <a16:creationId xmlns:a16="http://schemas.microsoft.com/office/drawing/2014/main" id="{FC99EB8A-CF9E-47E4-A03D-3C505D40261D}"/>
              </a:ext>
            </a:extLst>
          </p:cNvPr>
          <p:cNvCxnSpPr>
            <a:cxnSpLocks/>
          </p:cNvCxnSpPr>
          <p:nvPr/>
        </p:nvCxnSpPr>
        <p:spPr bwMode="auto">
          <a:xfrm>
            <a:off x="890914"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16368B67-55A6-4494-8DA0-90AEFD503DD7}"/>
              </a:ext>
            </a:extLst>
          </p:cNvPr>
          <p:cNvCxnSpPr>
            <a:cxnSpLocks/>
          </p:cNvCxnSpPr>
          <p:nvPr/>
        </p:nvCxnSpPr>
        <p:spPr bwMode="auto">
          <a:xfrm>
            <a:off x="4029592" y="735635"/>
            <a:ext cx="0"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4CC83CD8-9DFA-4D69-863C-BEB10FD871C2}"/>
              </a:ext>
            </a:extLst>
          </p:cNvPr>
          <p:cNvCxnSpPr>
            <a:cxnSpLocks/>
          </p:cNvCxnSpPr>
          <p:nvPr/>
        </p:nvCxnSpPr>
        <p:spPr bwMode="auto">
          <a:xfrm flipH="1">
            <a:off x="5453770" y="704969"/>
            <a:ext cx="2" cy="57986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F626D68E-08B1-4788-AFB7-6A688BE2A724}"/>
              </a:ext>
            </a:extLst>
          </p:cNvPr>
          <p:cNvCxnSpPr>
            <a:cxnSpLocks/>
          </p:cNvCxnSpPr>
          <p:nvPr/>
        </p:nvCxnSpPr>
        <p:spPr bwMode="auto">
          <a:xfrm>
            <a:off x="8194684" y="772213"/>
            <a:ext cx="0" cy="573139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Arrow Connector 17">
            <a:extLst>
              <a:ext uri="{FF2B5EF4-FFF2-40B4-BE49-F238E27FC236}">
                <a16:creationId xmlns:a16="http://schemas.microsoft.com/office/drawing/2014/main" id="{3FA737FB-7591-4DCE-838B-1E81984552F4}"/>
              </a:ext>
            </a:extLst>
          </p:cNvPr>
          <p:cNvCxnSpPr>
            <a:cxnSpLocks/>
            <a:endCxn id="37" idx="1"/>
          </p:cNvCxnSpPr>
          <p:nvPr/>
        </p:nvCxnSpPr>
        <p:spPr bwMode="auto">
          <a:xfrm flipV="1">
            <a:off x="890914" y="1532447"/>
            <a:ext cx="4652202" cy="141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5B410159-E516-4C8E-AD9E-610F7E65EF45}"/>
              </a:ext>
            </a:extLst>
          </p:cNvPr>
          <p:cNvCxnSpPr>
            <a:cxnSpLocks/>
          </p:cNvCxnSpPr>
          <p:nvPr/>
        </p:nvCxnSpPr>
        <p:spPr bwMode="auto">
          <a:xfrm flipH="1">
            <a:off x="4082170" y="1916557"/>
            <a:ext cx="1371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7" name="TextBox 26">
            <a:extLst>
              <a:ext uri="{FF2B5EF4-FFF2-40B4-BE49-F238E27FC236}">
                <a16:creationId xmlns:a16="http://schemas.microsoft.com/office/drawing/2014/main" id="{F6F7290E-5654-4B25-A028-3E5F62AA5574}"/>
              </a:ext>
            </a:extLst>
          </p:cNvPr>
          <p:cNvSpPr txBox="1"/>
          <p:nvPr/>
        </p:nvSpPr>
        <p:spPr>
          <a:xfrm>
            <a:off x="2128419" y="1331677"/>
            <a:ext cx="1047734" cy="246221"/>
          </a:xfrm>
          <a:prstGeom prst="rect">
            <a:avLst/>
          </a:prstGeom>
          <a:noFill/>
          <a:ln>
            <a:noFill/>
          </a:ln>
        </p:spPr>
        <p:txBody>
          <a:bodyPr wrap="square" rtlCol="0">
            <a:spAutoFit/>
          </a:bodyPr>
          <a:lstStyle/>
          <a:p>
            <a:r>
              <a:rPr lang="en-US" dirty="0"/>
              <a:t>UE Join</a:t>
            </a:r>
          </a:p>
        </p:txBody>
      </p:sp>
      <p:sp>
        <p:nvSpPr>
          <p:cNvPr id="28" name="TextBox 27">
            <a:extLst>
              <a:ext uri="{FF2B5EF4-FFF2-40B4-BE49-F238E27FC236}">
                <a16:creationId xmlns:a16="http://schemas.microsoft.com/office/drawing/2014/main" id="{EC0C947E-BE9A-4302-A711-F50331CEBF8F}"/>
              </a:ext>
            </a:extLst>
          </p:cNvPr>
          <p:cNvSpPr txBox="1"/>
          <p:nvPr/>
        </p:nvSpPr>
        <p:spPr>
          <a:xfrm>
            <a:off x="4082170" y="1533186"/>
            <a:ext cx="1371601" cy="400110"/>
          </a:xfrm>
          <a:prstGeom prst="rect">
            <a:avLst/>
          </a:prstGeom>
          <a:noFill/>
          <a:ln>
            <a:noFill/>
          </a:ln>
        </p:spPr>
        <p:txBody>
          <a:bodyPr wrap="square" rtlCol="0">
            <a:spAutoFit/>
          </a:bodyPr>
          <a:lstStyle/>
          <a:p>
            <a:r>
              <a:rPr lang="en-US" dirty="0"/>
              <a:t>MB Session Info (Join, MB-SMF ID)</a:t>
            </a:r>
          </a:p>
        </p:txBody>
      </p:sp>
      <p:cxnSp>
        <p:nvCxnSpPr>
          <p:cNvPr id="30" name="Straight Arrow Connector 29">
            <a:extLst>
              <a:ext uri="{FF2B5EF4-FFF2-40B4-BE49-F238E27FC236}">
                <a16:creationId xmlns:a16="http://schemas.microsoft.com/office/drawing/2014/main" id="{0B084173-1357-4C7E-9C29-41A8C37372F9}"/>
              </a:ext>
            </a:extLst>
          </p:cNvPr>
          <p:cNvCxnSpPr>
            <a:cxnSpLocks/>
          </p:cNvCxnSpPr>
          <p:nvPr/>
        </p:nvCxnSpPr>
        <p:spPr bwMode="auto">
          <a:xfrm>
            <a:off x="5453770" y="1656952"/>
            <a:ext cx="181736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3" name="TextBox 32">
            <a:extLst>
              <a:ext uri="{FF2B5EF4-FFF2-40B4-BE49-F238E27FC236}">
                <a16:creationId xmlns:a16="http://schemas.microsoft.com/office/drawing/2014/main" id="{082F53E5-05A9-417A-89A5-80D6D9AC1028}"/>
              </a:ext>
            </a:extLst>
          </p:cNvPr>
          <p:cNvSpPr txBox="1"/>
          <p:nvPr/>
        </p:nvSpPr>
        <p:spPr>
          <a:xfrm>
            <a:off x="6987677" y="471796"/>
            <a:ext cx="708660" cy="246221"/>
          </a:xfrm>
          <a:prstGeom prst="rect">
            <a:avLst/>
          </a:prstGeom>
          <a:noFill/>
          <a:ln>
            <a:solidFill>
              <a:schemeClr val="tx1"/>
            </a:solidFill>
          </a:ln>
        </p:spPr>
        <p:txBody>
          <a:bodyPr wrap="square" rtlCol="0">
            <a:spAutoFit/>
          </a:bodyPr>
          <a:lstStyle/>
          <a:p>
            <a:r>
              <a:rPr lang="en-US" dirty="0"/>
              <a:t>NRF</a:t>
            </a:r>
          </a:p>
        </p:txBody>
      </p:sp>
      <p:cxnSp>
        <p:nvCxnSpPr>
          <p:cNvPr id="34" name="Straight Connector 33">
            <a:extLst>
              <a:ext uri="{FF2B5EF4-FFF2-40B4-BE49-F238E27FC236}">
                <a16:creationId xmlns:a16="http://schemas.microsoft.com/office/drawing/2014/main" id="{A67650B4-E946-41A2-B72C-AD2DD48A9C46}"/>
              </a:ext>
            </a:extLst>
          </p:cNvPr>
          <p:cNvCxnSpPr>
            <a:cxnSpLocks/>
          </p:cNvCxnSpPr>
          <p:nvPr/>
        </p:nvCxnSpPr>
        <p:spPr bwMode="auto">
          <a:xfrm flipH="1">
            <a:off x="7271139" y="735635"/>
            <a:ext cx="4" cy="57679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Arrow Connector 35">
            <a:extLst>
              <a:ext uri="{FF2B5EF4-FFF2-40B4-BE49-F238E27FC236}">
                <a16:creationId xmlns:a16="http://schemas.microsoft.com/office/drawing/2014/main" id="{01EFF840-A128-4A43-B5DC-963960442919}"/>
              </a:ext>
            </a:extLst>
          </p:cNvPr>
          <p:cNvCxnSpPr>
            <a:cxnSpLocks/>
          </p:cNvCxnSpPr>
          <p:nvPr/>
        </p:nvCxnSpPr>
        <p:spPr bwMode="auto">
          <a:xfrm>
            <a:off x="5453770" y="1757534"/>
            <a:ext cx="1817369"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sp>
        <p:nvSpPr>
          <p:cNvPr id="37" name="TextBox 36">
            <a:extLst>
              <a:ext uri="{FF2B5EF4-FFF2-40B4-BE49-F238E27FC236}">
                <a16:creationId xmlns:a16="http://schemas.microsoft.com/office/drawing/2014/main" id="{CCAF9275-926E-419F-B3E8-D7C4753EA539}"/>
              </a:ext>
            </a:extLst>
          </p:cNvPr>
          <p:cNvSpPr txBox="1"/>
          <p:nvPr/>
        </p:nvSpPr>
        <p:spPr>
          <a:xfrm>
            <a:off x="5543116" y="1409336"/>
            <a:ext cx="1341494" cy="246221"/>
          </a:xfrm>
          <a:prstGeom prst="rect">
            <a:avLst/>
          </a:prstGeom>
          <a:noFill/>
          <a:ln>
            <a:noFill/>
          </a:ln>
        </p:spPr>
        <p:txBody>
          <a:bodyPr wrap="square" rtlCol="0">
            <a:spAutoFit/>
          </a:bodyPr>
          <a:lstStyle/>
          <a:p>
            <a:r>
              <a:rPr lang="en-US" dirty="0"/>
              <a:t>Discover MB-SMF</a:t>
            </a:r>
          </a:p>
        </p:txBody>
      </p:sp>
      <p:sp>
        <p:nvSpPr>
          <p:cNvPr id="38" name="Speech Bubble: Rectangle with Corners Rounded 37">
            <a:extLst>
              <a:ext uri="{FF2B5EF4-FFF2-40B4-BE49-F238E27FC236}">
                <a16:creationId xmlns:a16="http://schemas.microsoft.com/office/drawing/2014/main" id="{26E50987-DBA8-4AD3-A386-3F70AF62E02A}"/>
              </a:ext>
            </a:extLst>
          </p:cNvPr>
          <p:cNvSpPr/>
          <p:nvPr/>
        </p:nvSpPr>
        <p:spPr bwMode="auto">
          <a:xfrm>
            <a:off x="5737334" y="819640"/>
            <a:ext cx="1220525" cy="358995"/>
          </a:xfrm>
          <a:prstGeom prst="wedgeRoundRectCallout">
            <a:avLst>
              <a:gd name="adj1" fmla="val -43205"/>
              <a:gd name="adj2" fmla="val 125070"/>
              <a:gd name="adj3" fmla="val 1666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Discovery could be done by AMF</a:t>
            </a:r>
          </a:p>
        </p:txBody>
      </p:sp>
      <p:cxnSp>
        <p:nvCxnSpPr>
          <p:cNvPr id="42" name="Straight Connector 41">
            <a:extLst>
              <a:ext uri="{FF2B5EF4-FFF2-40B4-BE49-F238E27FC236}">
                <a16:creationId xmlns:a16="http://schemas.microsoft.com/office/drawing/2014/main" id="{61272E46-85EA-4CEE-B725-D6F133569821}"/>
              </a:ext>
            </a:extLst>
          </p:cNvPr>
          <p:cNvCxnSpPr>
            <a:cxnSpLocks/>
          </p:cNvCxnSpPr>
          <p:nvPr/>
        </p:nvCxnSpPr>
        <p:spPr bwMode="auto">
          <a:xfrm>
            <a:off x="1926472" y="718017"/>
            <a:ext cx="0" cy="5646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6" name="TextBox 45">
            <a:extLst>
              <a:ext uri="{FF2B5EF4-FFF2-40B4-BE49-F238E27FC236}">
                <a16:creationId xmlns:a16="http://schemas.microsoft.com/office/drawing/2014/main" id="{9B78B807-7C2F-40E0-8D26-AA7EAF7FB7B6}"/>
              </a:ext>
            </a:extLst>
          </p:cNvPr>
          <p:cNvSpPr txBox="1"/>
          <p:nvPr/>
        </p:nvSpPr>
        <p:spPr>
          <a:xfrm>
            <a:off x="4436501" y="2337507"/>
            <a:ext cx="3193347" cy="246221"/>
          </a:xfrm>
          <a:prstGeom prst="rect">
            <a:avLst/>
          </a:prstGeom>
          <a:noFill/>
          <a:ln>
            <a:noFill/>
          </a:ln>
        </p:spPr>
        <p:txBody>
          <a:bodyPr wrap="square" rtlCol="0">
            <a:spAutoFit/>
          </a:bodyPr>
          <a:lstStyle/>
          <a:p>
            <a:r>
              <a:rPr lang="en-US" dirty="0"/>
              <a:t>MBS Session Establishment Request/Response</a:t>
            </a:r>
          </a:p>
        </p:txBody>
      </p:sp>
      <p:cxnSp>
        <p:nvCxnSpPr>
          <p:cNvPr id="50" name="Straight Arrow Connector 49">
            <a:extLst>
              <a:ext uri="{FF2B5EF4-FFF2-40B4-BE49-F238E27FC236}">
                <a16:creationId xmlns:a16="http://schemas.microsoft.com/office/drawing/2014/main" id="{ED78D70D-3959-458B-83B6-0ED7367EBE96}"/>
              </a:ext>
            </a:extLst>
          </p:cNvPr>
          <p:cNvCxnSpPr>
            <a:cxnSpLocks/>
          </p:cNvCxnSpPr>
          <p:nvPr/>
        </p:nvCxnSpPr>
        <p:spPr bwMode="auto">
          <a:xfrm>
            <a:off x="4029592" y="2592537"/>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Straight Arrow Connector 51">
            <a:extLst>
              <a:ext uri="{FF2B5EF4-FFF2-40B4-BE49-F238E27FC236}">
                <a16:creationId xmlns:a16="http://schemas.microsoft.com/office/drawing/2014/main" id="{2DA20C18-F85F-4AD3-846A-0CE4B6AB566F}"/>
              </a:ext>
            </a:extLst>
          </p:cNvPr>
          <p:cNvCxnSpPr>
            <a:cxnSpLocks/>
          </p:cNvCxnSpPr>
          <p:nvPr/>
        </p:nvCxnSpPr>
        <p:spPr bwMode="auto">
          <a:xfrm>
            <a:off x="4029592" y="2792592"/>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53" name="Straight Arrow Connector 52">
            <a:extLst>
              <a:ext uri="{FF2B5EF4-FFF2-40B4-BE49-F238E27FC236}">
                <a16:creationId xmlns:a16="http://schemas.microsoft.com/office/drawing/2014/main" id="{1D383FE8-EE99-4AA9-BA94-E32507502357}"/>
              </a:ext>
            </a:extLst>
          </p:cNvPr>
          <p:cNvCxnSpPr>
            <a:cxnSpLocks/>
          </p:cNvCxnSpPr>
          <p:nvPr/>
        </p:nvCxnSpPr>
        <p:spPr bwMode="auto">
          <a:xfrm>
            <a:off x="1926472" y="2900534"/>
            <a:ext cx="2103120"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55" name="Straight Arrow Connector 54">
            <a:extLst>
              <a:ext uri="{FF2B5EF4-FFF2-40B4-BE49-F238E27FC236}">
                <a16:creationId xmlns:a16="http://schemas.microsoft.com/office/drawing/2014/main" id="{E940C948-CB90-483D-9B3F-3D7A3B10127F}"/>
              </a:ext>
            </a:extLst>
          </p:cNvPr>
          <p:cNvCxnSpPr>
            <a:cxnSpLocks/>
          </p:cNvCxnSpPr>
          <p:nvPr/>
        </p:nvCxnSpPr>
        <p:spPr bwMode="auto">
          <a:xfrm>
            <a:off x="1926472" y="3092560"/>
            <a:ext cx="215569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7" name="TextBox 56">
            <a:extLst>
              <a:ext uri="{FF2B5EF4-FFF2-40B4-BE49-F238E27FC236}">
                <a16:creationId xmlns:a16="http://schemas.microsoft.com/office/drawing/2014/main" id="{3EC3DA18-674B-4D6D-86E7-6E6E21A62FFB}"/>
              </a:ext>
            </a:extLst>
          </p:cNvPr>
          <p:cNvSpPr txBox="1"/>
          <p:nvPr/>
        </p:nvSpPr>
        <p:spPr>
          <a:xfrm>
            <a:off x="2114124" y="2680743"/>
            <a:ext cx="1797740" cy="246221"/>
          </a:xfrm>
          <a:prstGeom prst="rect">
            <a:avLst/>
          </a:prstGeom>
          <a:noFill/>
          <a:ln>
            <a:noFill/>
          </a:ln>
        </p:spPr>
        <p:txBody>
          <a:bodyPr wrap="square" rtlCol="0">
            <a:spAutoFit/>
          </a:bodyPr>
          <a:lstStyle/>
          <a:p>
            <a:r>
              <a:rPr lang="en-US" dirty="0"/>
              <a:t>RAN resource setup</a:t>
            </a:r>
          </a:p>
        </p:txBody>
      </p:sp>
      <p:sp>
        <p:nvSpPr>
          <p:cNvPr id="58" name="Rectangle 57">
            <a:extLst>
              <a:ext uri="{FF2B5EF4-FFF2-40B4-BE49-F238E27FC236}">
                <a16:creationId xmlns:a16="http://schemas.microsoft.com/office/drawing/2014/main" id="{6FFD0381-4D9E-4DAB-9A04-D82B165348D9}"/>
              </a:ext>
            </a:extLst>
          </p:cNvPr>
          <p:cNvSpPr/>
          <p:nvPr/>
        </p:nvSpPr>
        <p:spPr bwMode="auto">
          <a:xfrm>
            <a:off x="1126372" y="2337506"/>
            <a:ext cx="7400541"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9" name="TextBox 58">
            <a:extLst>
              <a:ext uri="{FF2B5EF4-FFF2-40B4-BE49-F238E27FC236}">
                <a16:creationId xmlns:a16="http://schemas.microsoft.com/office/drawing/2014/main" id="{EB086991-FB43-4AF9-BF99-08D5177AA17C}"/>
              </a:ext>
            </a:extLst>
          </p:cNvPr>
          <p:cNvSpPr txBox="1"/>
          <p:nvPr/>
        </p:nvSpPr>
        <p:spPr>
          <a:xfrm>
            <a:off x="4539565" y="3644893"/>
            <a:ext cx="3193347" cy="246221"/>
          </a:xfrm>
          <a:prstGeom prst="rect">
            <a:avLst/>
          </a:prstGeom>
          <a:noFill/>
          <a:ln>
            <a:noFill/>
          </a:ln>
        </p:spPr>
        <p:txBody>
          <a:bodyPr wrap="square" rtlCol="0">
            <a:spAutoFit/>
          </a:bodyPr>
          <a:lstStyle/>
          <a:p>
            <a:r>
              <a:rPr lang="en-US" dirty="0"/>
              <a:t>MBS Session Deactivation Request/Response</a:t>
            </a:r>
          </a:p>
        </p:txBody>
      </p:sp>
      <p:cxnSp>
        <p:nvCxnSpPr>
          <p:cNvPr id="60" name="Straight Arrow Connector 59">
            <a:extLst>
              <a:ext uri="{FF2B5EF4-FFF2-40B4-BE49-F238E27FC236}">
                <a16:creationId xmlns:a16="http://schemas.microsoft.com/office/drawing/2014/main" id="{FAF25F6E-1C7D-4B7A-8E36-7391E7B934C9}"/>
              </a:ext>
            </a:extLst>
          </p:cNvPr>
          <p:cNvCxnSpPr>
            <a:cxnSpLocks/>
          </p:cNvCxnSpPr>
          <p:nvPr/>
        </p:nvCxnSpPr>
        <p:spPr bwMode="auto">
          <a:xfrm>
            <a:off x="4029592" y="4026478"/>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1" name="Straight Arrow Connector 60">
            <a:extLst>
              <a:ext uri="{FF2B5EF4-FFF2-40B4-BE49-F238E27FC236}">
                <a16:creationId xmlns:a16="http://schemas.microsoft.com/office/drawing/2014/main" id="{39580E79-5168-4B91-98C9-CDF3FFDBFC06}"/>
              </a:ext>
            </a:extLst>
          </p:cNvPr>
          <p:cNvCxnSpPr>
            <a:cxnSpLocks/>
          </p:cNvCxnSpPr>
          <p:nvPr/>
        </p:nvCxnSpPr>
        <p:spPr bwMode="auto">
          <a:xfrm>
            <a:off x="3987305" y="3856647"/>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62" name="Straight Arrow Connector 61">
            <a:extLst>
              <a:ext uri="{FF2B5EF4-FFF2-40B4-BE49-F238E27FC236}">
                <a16:creationId xmlns:a16="http://schemas.microsoft.com/office/drawing/2014/main" id="{C4D9E68E-E0C7-46A9-AAD5-A3F4135D114D}"/>
              </a:ext>
            </a:extLst>
          </p:cNvPr>
          <p:cNvCxnSpPr>
            <a:cxnSpLocks/>
          </p:cNvCxnSpPr>
          <p:nvPr/>
        </p:nvCxnSpPr>
        <p:spPr bwMode="auto">
          <a:xfrm>
            <a:off x="1910474" y="4101749"/>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63" name="Straight Arrow Connector 62">
            <a:extLst>
              <a:ext uri="{FF2B5EF4-FFF2-40B4-BE49-F238E27FC236}">
                <a16:creationId xmlns:a16="http://schemas.microsoft.com/office/drawing/2014/main" id="{77FAF13C-58A1-4758-96AA-AF4EB84799A8}"/>
              </a:ext>
            </a:extLst>
          </p:cNvPr>
          <p:cNvCxnSpPr>
            <a:cxnSpLocks/>
          </p:cNvCxnSpPr>
          <p:nvPr/>
        </p:nvCxnSpPr>
        <p:spPr bwMode="auto">
          <a:xfrm>
            <a:off x="1951619" y="4248055"/>
            <a:ext cx="207797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64" name="TextBox 63">
            <a:extLst>
              <a:ext uri="{FF2B5EF4-FFF2-40B4-BE49-F238E27FC236}">
                <a16:creationId xmlns:a16="http://schemas.microsoft.com/office/drawing/2014/main" id="{ED562663-389C-4052-836B-FEBFA8F8F849}"/>
              </a:ext>
            </a:extLst>
          </p:cNvPr>
          <p:cNvSpPr txBox="1"/>
          <p:nvPr/>
        </p:nvSpPr>
        <p:spPr>
          <a:xfrm>
            <a:off x="2096777" y="3872592"/>
            <a:ext cx="1779485" cy="246221"/>
          </a:xfrm>
          <a:prstGeom prst="rect">
            <a:avLst/>
          </a:prstGeom>
          <a:noFill/>
          <a:ln>
            <a:noFill/>
          </a:ln>
        </p:spPr>
        <p:txBody>
          <a:bodyPr wrap="square" rtlCol="0">
            <a:spAutoFit/>
          </a:bodyPr>
          <a:lstStyle/>
          <a:p>
            <a:r>
              <a:rPr lang="en-US" dirty="0"/>
              <a:t>MBS Session Deactivation</a:t>
            </a:r>
          </a:p>
        </p:txBody>
      </p:sp>
      <p:sp>
        <p:nvSpPr>
          <p:cNvPr id="65" name="Rectangle 64">
            <a:extLst>
              <a:ext uri="{FF2B5EF4-FFF2-40B4-BE49-F238E27FC236}">
                <a16:creationId xmlns:a16="http://schemas.microsoft.com/office/drawing/2014/main" id="{9A27F5DF-7AA3-4459-AEBB-D7622098FB5D}"/>
              </a:ext>
            </a:extLst>
          </p:cNvPr>
          <p:cNvSpPr/>
          <p:nvPr/>
        </p:nvSpPr>
        <p:spPr bwMode="auto">
          <a:xfrm>
            <a:off x="1084086" y="3566153"/>
            <a:ext cx="7442822" cy="920651"/>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69" name="TextBox 68">
            <a:extLst>
              <a:ext uri="{FF2B5EF4-FFF2-40B4-BE49-F238E27FC236}">
                <a16:creationId xmlns:a16="http://schemas.microsoft.com/office/drawing/2014/main" id="{3476D812-91A8-45CE-A555-8E29D8810676}"/>
              </a:ext>
            </a:extLst>
          </p:cNvPr>
          <p:cNvSpPr txBox="1"/>
          <p:nvPr/>
        </p:nvSpPr>
        <p:spPr>
          <a:xfrm>
            <a:off x="4539565" y="4784875"/>
            <a:ext cx="3193347" cy="246221"/>
          </a:xfrm>
          <a:prstGeom prst="rect">
            <a:avLst/>
          </a:prstGeom>
          <a:noFill/>
          <a:ln>
            <a:noFill/>
          </a:ln>
        </p:spPr>
        <p:txBody>
          <a:bodyPr wrap="square" rtlCol="0">
            <a:spAutoFit/>
          </a:bodyPr>
          <a:lstStyle/>
          <a:p>
            <a:r>
              <a:rPr lang="en-US" dirty="0"/>
              <a:t>MBS Session Activation Request/Response</a:t>
            </a:r>
          </a:p>
        </p:txBody>
      </p:sp>
      <p:cxnSp>
        <p:nvCxnSpPr>
          <p:cNvPr id="70" name="Straight Arrow Connector 69">
            <a:extLst>
              <a:ext uri="{FF2B5EF4-FFF2-40B4-BE49-F238E27FC236}">
                <a16:creationId xmlns:a16="http://schemas.microsoft.com/office/drawing/2014/main" id="{1789A7F4-B922-4157-9677-7294A81F9040}"/>
              </a:ext>
            </a:extLst>
          </p:cNvPr>
          <p:cNvCxnSpPr>
            <a:cxnSpLocks/>
          </p:cNvCxnSpPr>
          <p:nvPr/>
        </p:nvCxnSpPr>
        <p:spPr bwMode="auto">
          <a:xfrm>
            <a:off x="4029592" y="5166460"/>
            <a:ext cx="416509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Straight Arrow Connector 70">
            <a:extLst>
              <a:ext uri="{FF2B5EF4-FFF2-40B4-BE49-F238E27FC236}">
                <a16:creationId xmlns:a16="http://schemas.microsoft.com/office/drawing/2014/main" id="{85AB9D69-ECCD-435F-96D1-CA53789A3EEF}"/>
              </a:ext>
            </a:extLst>
          </p:cNvPr>
          <p:cNvCxnSpPr>
            <a:cxnSpLocks/>
          </p:cNvCxnSpPr>
          <p:nvPr/>
        </p:nvCxnSpPr>
        <p:spPr bwMode="auto">
          <a:xfrm>
            <a:off x="3987305" y="4996629"/>
            <a:ext cx="4165092"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2" name="Straight Arrow Connector 71">
            <a:extLst>
              <a:ext uri="{FF2B5EF4-FFF2-40B4-BE49-F238E27FC236}">
                <a16:creationId xmlns:a16="http://schemas.microsoft.com/office/drawing/2014/main" id="{D015E141-C18E-4858-9A4F-AA6A9361F3DF}"/>
              </a:ext>
            </a:extLst>
          </p:cNvPr>
          <p:cNvCxnSpPr>
            <a:cxnSpLocks/>
          </p:cNvCxnSpPr>
          <p:nvPr/>
        </p:nvCxnSpPr>
        <p:spPr bwMode="auto">
          <a:xfrm>
            <a:off x="1935494" y="5965787"/>
            <a:ext cx="2076831" cy="0"/>
          </a:xfrm>
          <a:prstGeom prst="straightConnector1">
            <a:avLst/>
          </a:prstGeom>
          <a:solidFill>
            <a:schemeClr val="accent1"/>
          </a:solidFill>
          <a:ln w="9525" cap="flat" cmpd="sng" algn="ctr">
            <a:solidFill>
              <a:schemeClr val="tx1"/>
            </a:solidFill>
            <a:prstDash val="solid"/>
            <a:round/>
            <a:headEnd type="triangle" w="med" len="med"/>
            <a:tailEnd type="none" w="med" len="med"/>
          </a:ln>
          <a:effectLst/>
        </p:spPr>
      </p:cxnSp>
      <p:cxnSp>
        <p:nvCxnSpPr>
          <p:cNvPr id="73" name="Straight Arrow Connector 72">
            <a:extLst>
              <a:ext uri="{FF2B5EF4-FFF2-40B4-BE49-F238E27FC236}">
                <a16:creationId xmlns:a16="http://schemas.microsoft.com/office/drawing/2014/main" id="{BBE69C31-CA56-4CE0-B789-3E5CF950788C}"/>
              </a:ext>
            </a:extLst>
          </p:cNvPr>
          <p:cNvCxnSpPr>
            <a:cxnSpLocks/>
          </p:cNvCxnSpPr>
          <p:nvPr/>
        </p:nvCxnSpPr>
        <p:spPr bwMode="auto">
          <a:xfrm>
            <a:off x="1976639" y="6112093"/>
            <a:ext cx="2035686"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4" name="TextBox 73">
            <a:extLst>
              <a:ext uri="{FF2B5EF4-FFF2-40B4-BE49-F238E27FC236}">
                <a16:creationId xmlns:a16="http://schemas.microsoft.com/office/drawing/2014/main" id="{D2FACF2B-F4DA-49F4-BF7D-DA6C7257391A}"/>
              </a:ext>
            </a:extLst>
          </p:cNvPr>
          <p:cNvSpPr txBox="1"/>
          <p:nvPr/>
        </p:nvSpPr>
        <p:spPr>
          <a:xfrm>
            <a:off x="2039946" y="5605053"/>
            <a:ext cx="1884179" cy="400110"/>
          </a:xfrm>
          <a:prstGeom prst="rect">
            <a:avLst/>
          </a:prstGeom>
          <a:noFill/>
          <a:ln>
            <a:noFill/>
          </a:ln>
        </p:spPr>
        <p:txBody>
          <a:bodyPr wrap="square" rtlCol="0">
            <a:spAutoFit/>
          </a:bodyPr>
          <a:lstStyle/>
          <a:p>
            <a:r>
              <a:rPr lang="en-US" dirty="0"/>
              <a:t>MBS Session Activation (list of CONNECTED UEs)</a:t>
            </a:r>
          </a:p>
        </p:txBody>
      </p:sp>
      <p:sp>
        <p:nvSpPr>
          <p:cNvPr id="75" name="Rectangle 74">
            <a:extLst>
              <a:ext uri="{FF2B5EF4-FFF2-40B4-BE49-F238E27FC236}">
                <a16:creationId xmlns:a16="http://schemas.microsoft.com/office/drawing/2014/main" id="{40B01724-E566-4528-87F2-A51BBF9A84E5}"/>
              </a:ext>
            </a:extLst>
          </p:cNvPr>
          <p:cNvSpPr/>
          <p:nvPr/>
        </p:nvSpPr>
        <p:spPr bwMode="auto">
          <a:xfrm>
            <a:off x="1084086" y="4706135"/>
            <a:ext cx="7439390" cy="1658634"/>
          </a:xfrm>
          <a:prstGeom prst="rect">
            <a:avLst/>
          </a:prstGeom>
          <a:noFill/>
          <a:ln w="19050"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82" name="TextBox 81">
            <a:extLst>
              <a:ext uri="{FF2B5EF4-FFF2-40B4-BE49-F238E27FC236}">
                <a16:creationId xmlns:a16="http://schemas.microsoft.com/office/drawing/2014/main" id="{0369D274-25B8-419A-B67C-E7BE5A558CD8}"/>
              </a:ext>
            </a:extLst>
          </p:cNvPr>
          <p:cNvSpPr txBox="1"/>
          <p:nvPr/>
        </p:nvSpPr>
        <p:spPr>
          <a:xfrm>
            <a:off x="1169733" y="2363727"/>
            <a:ext cx="1047734" cy="246221"/>
          </a:xfrm>
          <a:prstGeom prst="rect">
            <a:avLst/>
          </a:prstGeom>
          <a:solidFill>
            <a:schemeClr val="tx2">
              <a:lumMod val="20000"/>
              <a:lumOff val="80000"/>
            </a:schemeClr>
          </a:solidFill>
          <a:ln>
            <a:noFill/>
          </a:ln>
        </p:spPr>
        <p:txBody>
          <a:bodyPr wrap="square" rtlCol="0">
            <a:spAutoFit/>
          </a:bodyPr>
          <a:lstStyle/>
          <a:p>
            <a:r>
              <a:rPr lang="en-US" dirty="0"/>
              <a:t>Establishment</a:t>
            </a:r>
          </a:p>
        </p:txBody>
      </p:sp>
      <p:sp>
        <p:nvSpPr>
          <p:cNvPr id="83" name="TextBox 82">
            <a:extLst>
              <a:ext uri="{FF2B5EF4-FFF2-40B4-BE49-F238E27FC236}">
                <a16:creationId xmlns:a16="http://schemas.microsoft.com/office/drawing/2014/main" id="{63CF0989-79C4-4193-9F37-EDB4347BD7DE}"/>
              </a:ext>
            </a:extLst>
          </p:cNvPr>
          <p:cNvSpPr txBox="1"/>
          <p:nvPr/>
        </p:nvSpPr>
        <p:spPr>
          <a:xfrm>
            <a:off x="1114409" y="3605953"/>
            <a:ext cx="931913" cy="246221"/>
          </a:xfrm>
          <a:prstGeom prst="rect">
            <a:avLst/>
          </a:prstGeom>
          <a:solidFill>
            <a:schemeClr val="tx2">
              <a:lumMod val="20000"/>
              <a:lumOff val="80000"/>
            </a:schemeClr>
          </a:solidFill>
          <a:ln>
            <a:noFill/>
          </a:ln>
        </p:spPr>
        <p:txBody>
          <a:bodyPr wrap="square" rtlCol="0">
            <a:spAutoFit/>
          </a:bodyPr>
          <a:lstStyle/>
          <a:p>
            <a:r>
              <a:rPr lang="en-US" dirty="0"/>
              <a:t>Deactivation</a:t>
            </a:r>
          </a:p>
        </p:txBody>
      </p:sp>
      <p:sp>
        <p:nvSpPr>
          <p:cNvPr id="84" name="TextBox 83">
            <a:extLst>
              <a:ext uri="{FF2B5EF4-FFF2-40B4-BE49-F238E27FC236}">
                <a16:creationId xmlns:a16="http://schemas.microsoft.com/office/drawing/2014/main" id="{41DD8939-9D9B-499B-B20F-1347514F9579}"/>
              </a:ext>
            </a:extLst>
          </p:cNvPr>
          <p:cNvSpPr txBox="1"/>
          <p:nvPr/>
        </p:nvSpPr>
        <p:spPr>
          <a:xfrm>
            <a:off x="1096671" y="4758442"/>
            <a:ext cx="787514" cy="246221"/>
          </a:xfrm>
          <a:prstGeom prst="rect">
            <a:avLst/>
          </a:prstGeom>
          <a:solidFill>
            <a:schemeClr val="tx2">
              <a:lumMod val="20000"/>
              <a:lumOff val="80000"/>
            </a:schemeClr>
          </a:solidFill>
          <a:ln>
            <a:noFill/>
          </a:ln>
        </p:spPr>
        <p:txBody>
          <a:bodyPr wrap="square" rtlCol="0">
            <a:spAutoFit/>
          </a:bodyPr>
          <a:lstStyle/>
          <a:p>
            <a:r>
              <a:rPr lang="en-US" dirty="0"/>
              <a:t>Activation</a:t>
            </a:r>
          </a:p>
        </p:txBody>
      </p:sp>
      <p:sp>
        <p:nvSpPr>
          <p:cNvPr id="98" name="Rectangle 97">
            <a:extLst>
              <a:ext uri="{FF2B5EF4-FFF2-40B4-BE49-F238E27FC236}">
                <a16:creationId xmlns:a16="http://schemas.microsoft.com/office/drawing/2014/main" id="{F4A059BA-D5E1-446E-9B4A-4529FBA92234}"/>
              </a:ext>
            </a:extLst>
          </p:cNvPr>
          <p:cNvSpPr/>
          <p:nvPr/>
        </p:nvSpPr>
        <p:spPr bwMode="auto">
          <a:xfrm>
            <a:off x="1736738" y="5602277"/>
            <a:ext cx="2532882" cy="625887"/>
          </a:xfrm>
          <a:prstGeom prst="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99" name="TextBox 98">
            <a:extLst>
              <a:ext uri="{FF2B5EF4-FFF2-40B4-BE49-F238E27FC236}">
                <a16:creationId xmlns:a16="http://schemas.microsoft.com/office/drawing/2014/main" id="{FF31F85B-BB1E-42FE-A743-D9EF9EFD6BB9}"/>
              </a:ext>
            </a:extLst>
          </p:cNvPr>
          <p:cNvSpPr txBox="1"/>
          <p:nvPr/>
        </p:nvSpPr>
        <p:spPr>
          <a:xfrm>
            <a:off x="2039946" y="5031096"/>
            <a:ext cx="2140910" cy="246221"/>
          </a:xfrm>
          <a:prstGeom prst="rect">
            <a:avLst/>
          </a:prstGeom>
          <a:noFill/>
          <a:ln>
            <a:noFill/>
          </a:ln>
        </p:spPr>
        <p:txBody>
          <a:bodyPr wrap="square" rtlCol="0">
            <a:spAutoFit/>
          </a:bodyPr>
          <a:lstStyle/>
          <a:p>
            <a:r>
              <a:rPr lang="en-US" dirty="0"/>
              <a:t>Group paging (MBS Session ID)</a:t>
            </a:r>
          </a:p>
        </p:txBody>
      </p:sp>
      <p:cxnSp>
        <p:nvCxnSpPr>
          <p:cNvPr id="101" name="Straight Arrow Connector 100">
            <a:extLst>
              <a:ext uri="{FF2B5EF4-FFF2-40B4-BE49-F238E27FC236}">
                <a16:creationId xmlns:a16="http://schemas.microsoft.com/office/drawing/2014/main" id="{103CCBE4-3DA6-4279-9CDE-A89E89B8EB75}"/>
              </a:ext>
            </a:extLst>
          </p:cNvPr>
          <p:cNvCxnSpPr>
            <a:cxnSpLocks/>
          </p:cNvCxnSpPr>
          <p:nvPr/>
        </p:nvCxnSpPr>
        <p:spPr bwMode="auto">
          <a:xfrm flipH="1">
            <a:off x="1926471" y="5254908"/>
            <a:ext cx="211226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1" name="Content Placeholder 2">
            <a:extLst>
              <a:ext uri="{FF2B5EF4-FFF2-40B4-BE49-F238E27FC236}">
                <a16:creationId xmlns:a16="http://schemas.microsoft.com/office/drawing/2014/main" id="{371CF1B8-36CB-47C8-82C0-0CB2C51EB716}"/>
              </a:ext>
            </a:extLst>
          </p:cNvPr>
          <p:cNvSpPr>
            <a:spLocks noGrp="1"/>
          </p:cNvSpPr>
          <p:nvPr>
            <p:ph idx="1"/>
          </p:nvPr>
        </p:nvSpPr>
        <p:spPr>
          <a:xfrm>
            <a:off x="145100" y="-81245"/>
            <a:ext cx="11184467" cy="910547"/>
          </a:xfrm>
        </p:spPr>
        <p:txBody>
          <a:bodyPr/>
          <a:lstStyle/>
          <a:p>
            <a:r>
              <a:rPr lang="en-US" altLang="zh-CN" b="1" dirty="0"/>
              <a:t>Info from </a:t>
            </a:r>
            <a:r>
              <a:rPr lang="en-US" dirty="0">
                <a:hlinkClick r:id="rId2"/>
              </a:rPr>
              <a:t>S2-2100343r01</a:t>
            </a:r>
            <a:endParaRPr lang="en-US" b="1" dirty="0"/>
          </a:p>
        </p:txBody>
      </p:sp>
    </p:spTree>
    <p:extLst>
      <p:ext uri="{BB962C8B-B14F-4D97-AF65-F5344CB8AC3E}">
        <p14:creationId xmlns:p14="http://schemas.microsoft.com/office/powerpoint/2010/main" val="121036544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0" y="0"/>
            <a:ext cx="11184467" cy="692459"/>
          </a:xfrm>
        </p:spPr>
        <p:txBody>
          <a:bodyPr/>
          <a:lstStyle/>
          <a:p>
            <a:r>
              <a:rPr lang="en-US" b="1" dirty="0"/>
              <a:t>Discussion (1)</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375186" y="692459"/>
            <a:ext cx="10809282" cy="5364392"/>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2400" b="1" u="sng" dirty="0"/>
              <a:t>General</a:t>
            </a:r>
          </a:p>
          <a:p>
            <a:pPr>
              <a:buClr>
                <a:srgbClr val="181818"/>
              </a:buClr>
              <a:defRPr/>
            </a:pPr>
            <a:r>
              <a:rPr lang="en-GB" sz="1800" dirty="0"/>
              <a:t>MBS Session Management (i.e. for shared delivery) is currently based on per UE/PDU Session </a:t>
            </a:r>
            <a:r>
              <a:rPr lang="en-GB" sz="1800" dirty="0" err="1"/>
              <a:t>signaling</a:t>
            </a:r>
            <a:r>
              <a:rPr lang="en-GB" sz="1800" dirty="0"/>
              <a:t>,</a:t>
            </a:r>
          </a:p>
          <a:p>
            <a:pPr lvl="1">
              <a:buClr>
                <a:srgbClr val="181818"/>
              </a:buClr>
              <a:defRPr/>
            </a:pPr>
            <a:r>
              <a:rPr lang="en-GB" sz="1800" dirty="0"/>
              <a:t>Resulting in inefficient signalling handling if no improvement is made. </a:t>
            </a:r>
          </a:p>
          <a:p>
            <a:pPr>
              <a:buClr>
                <a:srgbClr val="181818"/>
              </a:buClr>
              <a:defRPr/>
            </a:pPr>
            <a:r>
              <a:rPr lang="en-GB" sz="1800" dirty="0"/>
              <a:t>Improvement were attempted during SA2#143E in </a:t>
            </a:r>
            <a:r>
              <a:rPr lang="en-GB" sz="1800" dirty="0">
                <a:hlinkClick r:id="rId2"/>
              </a:rPr>
              <a:t>S2-2101017</a:t>
            </a:r>
            <a:r>
              <a:rPr lang="en-GB" sz="1800" dirty="0"/>
              <a:t> and </a:t>
            </a:r>
            <a:r>
              <a:rPr lang="en-US" sz="1800" dirty="0">
                <a:hlinkClick r:id="rId3"/>
              </a:rPr>
              <a:t>S2-2100343r01</a:t>
            </a:r>
            <a:r>
              <a:rPr lang="en-GB" sz="1800" dirty="0"/>
              <a:t> but no agreement was reached:</a:t>
            </a:r>
          </a:p>
          <a:p>
            <a:pPr lvl="2">
              <a:buClr>
                <a:srgbClr val="181818"/>
              </a:buClr>
              <a:defRPr/>
            </a:pPr>
            <a:r>
              <a:rPr lang="en-GB" sz="1800" dirty="0">
                <a:hlinkClick r:id="rId2"/>
              </a:rPr>
              <a:t>S2-2101017</a:t>
            </a:r>
            <a:r>
              <a:rPr lang="en-GB" sz="1800" dirty="0"/>
              <a:t> intends to improve signalling efficiency for MBS Session (re-)activation by SMF sending “Active List of UEs” to AMF. For </a:t>
            </a:r>
            <a:r>
              <a:rPr lang="en-US" sz="1800" dirty="0"/>
              <a:t>MBS Session deactivation (or stop/release), MB-SMF sends requests to NG-RAN via AMF. </a:t>
            </a:r>
            <a:endParaRPr lang="en-US" sz="1800" strike="sngStrike" dirty="0"/>
          </a:p>
          <a:p>
            <a:pPr lvl="2">
              <a:buClr>
                <a:srgbClr val="181818"/>
              </a:buClr>
              <a:defRPr/>
            </a:pPr>
            <a:r>
              <a:rPr lang="en-US" sz="1800" dirty="0">
                <a:hlinkClick r:id="rId3"/>
              </a:rPr>
              <a:t>S2-2100343r01</a:t>
            </a:r>
            <a:r>
              <a:rPr lang="en-US" sz="1800" dirty="0"/>
              <a:t> attempts to involve AMF in the MBS Session handling for shared delivery, so that the MBS Session management is handled on MBS Session level.</a:t>
            </a:r>
            <a:endParaRPr lang="en-US" sz="1800" dirty="0">
              <a:highlight>
                <a:srgbClr val="00FFFF"/>
              </a:highlight>
            </a:endParaRPr>
          </a:p>
          <a:p>
            <a:pPr marL="0" indent="0">
              <a:buClr>
                <a:srgbClr val="181818"/>
              </a:buClr>
              <a:buNone/>
              <a:tabLst>
                <a:tab pos="5370513" algn="l"/>
              </a:tabLst>
              <a:defRPr/>
            </a:pPr>
            <a:endParaRPr lang="en-US" sz="1800" b="1" dirty="0"/>
          </a:p>
          <a:p>
            <a:pPr marL="0" indent="0">
              <a:buClr>
                <a:srgbClr val="181818"/>
              </a:buClr>
              <a:buNone/>
              <a:tabLst>
                <a:tab pos="5370513" algn="l"/>
              </a:tabLst>
              <a:defRPr/>
            </a:pPr>
            <a:r>
              <a:rPr lang="en-US" sz="1800" b="1" dirty="0"/>
              <a:t>[Proposal-0] </a:t>
            </a:r>
            <a:r>
              <a:rPr lang="en-US" sz="1800" dirty="0"/>
              <a:t>For shared delivery, continue to work on i</a:t>
            </a:r>
            <a:r>
              <a:rPr lang="en-US" altLang="zh-CN" sz="1800" dirty="0"/>
              <a:t>mproving signaling efficiency.</a:t>
            </a:r>
            <a:endParaRPr lang="en-US" sz="1800" dirty="0"/>
          </a:p>
          <a:p>
            <a:pPr marL="0" indent="0">
              <a:buClr>
                <a:srgbClr val="181818"/>
              </a:buClr>
              <a:buNone/>
              <a:tabLst>
                <a:tab pos="5370513" algn="l"/>
              </a:tabLst>
              <a:defRPr/>
            </a:pPr>
            <a:endParaRPr lang="en-US" sz="1800" dirty="0"/>
          </a:p>
          <a:p>
            <a:pPr marL="0" indent="0">
              <a:buNone/>
            </a:pPr>
            <a:endParaRPr lang="en-US" sz="2400" dirty="0"/>
          </a:p>
          <a:p>
            <a:endParaRPr lang="en-US" sz="2400" dirty="0"/>
          </a:p>
        </p:txBody>
      </p:sp>
    </p:spTree>
    <p:extLst>
      <p:ext uri="{BB962C8B-B14F-4D97-AF65-F5344CB8AC3E}">
        <p14:creationId xmlns:p14="http://schemas.microsoft.com/office/powerpoint/2010/main" val="217259642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0" y="0"/>
            <a:ext cx="11184467" cy="692459"/>
          </a:xfrm>
        </p:spPr>
        <p:txBody>
          <a:bodyPr/>
          <a:lstStyle/>
          <a:p>
            <a:r>
              <a:rPr lang="en-US" b="1" dirty="0"/>
              <a:t>Discussion (2)</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38068" y="834389"/>
            <a:ext cx="11715863" cy="5682951"/>
          </a:xfrm>
          <a:prstGeom prst="rect">
            <a:avLst/>
          </a:prstGeom>
          <a:solidFill>
            <a:schemeClr val="bg1"/>
          </a:solidFill>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altLang="zh-CN" sz="1800" b="1" u="sng" dirty="0"/>
              <a:t>For </a:t>
            </a:r>
            <a:r>
              <a:rPr lang="en-GB" altLang="zh-CN" b="1" u="sng" dirty="0">
                <a:solidFill>
                  <a:srgbClr val="0968E7"/>
                </a:solidFill>
              </a:rPr>
              <a:t>MBS session deactivation</a:t>
            </a:r>
            <a:r>
              <a:rPr lang="en-GB" altLang="zh-CN" sz="1800" b="1" u="sng" dirty="0"/>
              <a:t>, assume the improvement follows </a:t>
            </a:r>
            <a:r>
              <a:rPr lang="en-GB" altLang="zh-CN" sz="1800" b="1" u="sng" dirty="0">
                <a:hlinkClick r:id="rId2"/>
              </a:rPr>
              <a:t>S2-2101017</a:t>
            </a:r>
            <a:r>
              <a:rPr lang="en-GB" altLang="zh-CN" sz="1800" b="1" u="sng" dirty="0"/>
              <a:t> and </a:t>
            </a:r>
            <a:r>
              <a:rPr lang="en-US" sz="1800" b="1" u="sng" dirty="0">
                <a:hlinkClick r:id="rId3"/>
              </a:rPr>
              <a:t>S2-2100343r01</a:t>
            </a:r>
            <a:r>
              <a:rPr lang="en-US" sz="1800" b="1" u="sng" dirty="0"/>
              <a:t>:</a:t>
            </a:r>
          </a:p>
          <a:p>
            <a:pPr marL="0" indent="0">
              <a:buClr>
                <a:srgbClr val="181818"/>
              </a:buClr>
              <a:buNone/>
              <a:defRPr/>
            </a:pPr>
            <a:endParaRPr lang="en-GB" altLang="zh-CN" sz="1800" b="1" u="sng" dirty="0"/>
          </a:p>
          <a:p>
            <a:pPr marL="0" indent="0">
              <a:buClr>
                <a:srgbClr val="181818"/>
              </a:buClr>
              <a:buNone/>
              <a:defRPr/>
            </a:pPr>
            <a:r>
              <a:rPr lang="en-US" altLang="zh-CN" sz="1600" b="1" dirty="0"/>
              <a:t>[Observation-1.1] </a:t>
            </a:r>
            <a:r>
              <a:rPr lang="en-GB" altLang="zh-CN" sz="1600" dirty="0">
                <a:hlinkClick r:id="rId2"/>
              </a:rPr>
              <a:t>S2-2101017 </a:t>
            </a:r>
            <a:r>
              <a:rPr lang="en-GB" altLang="zh-CN" sz="1600" dirty="0"/>
              <a:t>proposes that MB-SMF maintain NG-RAN node list </a:t>
            </a:r>
            <a:r>
              <a:rPr lang="en-GB" altLang="zh-CN" sz="1200" dirty="0"/>
              <a:t>(i.e. NG</a:t>
            </a:r>
            <a:r>
              <a:rPr lang="en-US" altLang="zh-CN" sz="1200" dirty="0"/>
              <a:t>-RAN “registers” itself in MB-SMF for shared delivery, regardless of unicast transport or multicast transport over MB-N3)</a:t>
            </a:r>
            <a:r>
              <a:rPr lang="en-GB" altLang="zh-CN" sz="1600" dirty="0"/>
              <a:t>, and then MB-SMF sends deactivation requests to the list of NG-RANs. </a:t>
            </a:r>
          </a:p>
          <a:p>
            <a:pPr marL="0" indent="0">
              <a:buClr>
                <a:srgbClr val="181818"/>
              </a:buClr>
              <a:buNone/>
              <a:defRPr/>
            </a:pPr>
            <a:r>
              <a:rPr lang="en-US" altLang="zh-CN" sz="1600" b="1" dirty="0"/>
              <a:t>[Observation-1.2] </a:t>
            </a:r>
            <a:r>
              <a:rPr lang="en-US" sz="1600" dirty="0">
                <a:hlinkClick r:id="rId3"/>
              </a:rPr>
              <a:t>S2-2100343r01</a:t>
            </a:r>
            <a:r>
              <a:rPr lang="en-US" sz="1600" dirty="0"/>
              <a:t> propose that AMF be informed of UE join state and get involved in MBS Session handling.</a:t>
            </a:r>
            <a:endParaRPr lang="en-GB" altLang="zh-CN" sz="1600" dirty="0"/>
          </a:p>
          <a:p>
            <a:pPr marL="0" indent="0">
              <a:buClr>
                <a:srgbClr val="181818"/>
              </a:buClr>
              <a:buNone/>
              <a:defRPr/>
            </a:pPr>
            <a:endParaRPr lang="en-US" altLang="zh-CN" sz="1600" dirty="0"/>
          </a:p>
          <a:p>
            <a:pPr marL="0" indent="0">
              <a:buClr>
                <a:srgbClr val="181818"/>
              </a:buClr>
              <a:buNone/>
              <a:defRPr/>
            </a:pPr>
            <a:r>
              <a:rPr lang="en-US" altLang="zh-CN" sz="1600" dirty="0"/>
              <a:t>Currently SMF is only aware of UP tunnel entity of NG-RAN but has no knowledge about the global ID of NG-RAN serving the UE. In our view, the same principle should be applied to MB-SMF in 5MBS. </a:t>
            </a:r>
          </a:p>
          <a:p>
            <a:pPr marL="0" indent="0">
              <a:buClr>
                <a:srgbClr val="181818"/>
              </a:buClr>
              <a:buNone/>
              <a:defRPr/>
            </a:pPr>
            <a:endParaRPr lang="en-US" altLang="zh-CN" sz="1600" dirty="0"/>
          </a:p>
          <a:p>
            <a:pPr marL="0" indent="0">
              <a:buClr>
                <a:srgbClr val="181818"/>
              </a:buClr>
              <a:buNone/>
              <a:defRPr/>
            </a:pPr>
            <a:r>
              <a:rPr lang="en-US" altLang="zh-CN" sz="1600" dirty="0"/>
              <a:t>Besides, if multicast transport over MB-N3 interface, NG-RAN does not need to contact MB-SMF.</a:t>
            </a:r>
          </a:p>
          <a:p>
            <a:pPr marL="0" indent="0">
              <a:buClr>
                <a:srgbClr val="181818"/>
              </a:buClr>
              <a:buNone/>
              <a:defRPr/>
            </a:pPr>
            <a:endParaRPr lang="en-US" altLang="zh-CN" sz="1600" dirty="0"/>
          </a:p>
          <a:p>
            <a:pPr marL="0" indent="0">
              <a:buClr>
                <a:srgbClr val="181818"/>
              </a:buClr>
              <a:buNone/>
              <a:defRPr/>
            </a:pPr>
            <a:r>
              <a:rPr lang="en-US" altLang="zh-CN" sz="1600" b="1" dirty="0"/>
              <a:t>[Proposal-1] </a:t>
            </a:r>
            <a:r>
              <a:rPr lang="en-US" altLang="zh-CN" sz="1600" dirty="0"/>
              <a:t>Involve AMF </a:t>
            </a:r>
            <a:r>
              <a:rPr lang="en-GB" altLang="zh-CN" sz="1600" dirty="0"/>
              <a:t>in MBS Session deactivation for shared delivery. Maintain the same principle as for unicast delivery, i.e. MB-SMF handles only NG-RAN’s tunnel entity (when applicable) without being aware of the global IDs of NG-RAN. </a:t>
            </a:r>
          </a:p>
          <a:p>
            <a:pPr marL="0" indent="0">
              <a:buClr>
                <a:srgbClr val="181818"/>
              </a:buClr>
              <a:buNone/>
              <a:defRPr/>
            </a:pPr>
            <a:endParaRPr lang="en-GB" altLang="zh-CN" sz="1600" dirty="0"/>
          </a:p>
          <a:p>
            <a:pPr marL="0" indent="0">
              <a:buClr>
                <a:srgbClr val="181818"/>
              </a:buClr>
              <a:buNone/>
              <a:defRPr/>
            </a:pPr>
            <a:r>
              <a:rPr lang="en-GB" altLang="zh-CN" sz="1600" dirty="0"/>
              <a:t>With the above proposal</a:t>
            </a:r>
            <a:r>
              <a:rPr lang="en-GB" altLang="zh-CN" sz="1600" b="1" dirty="0"/>
              <a:t>, </a:t>
            </a:r>
            <a:r>
              <a:rPr lang="en-GB" altLang="zh-CN" sz="1600" dirty="0"/>
              <a:t>NG-RAN does not need to “register” itself into MB-SMF when multicast transport over MB-N3 is used.  </a:t>
            </a:r>
          </a:p>
          <a:p>
            <a:pPr marL="0" indent="0">
              <a:buClr>
                <a:srgbClr val="181818"/>
              </a:buClr>
              <a:buNone/>
              <a:defRPr/>
            </a:pPr>
            <a:endParaRPr lang="en-GB" altLang="zh-CN" sz="1800" dirty="0"/>
          </a:p>
          <a:p>
            <a:pPr marL="0" indent="0">
              <a:buNone/>
            </a:pPr>
            <a:endParaRPr lang="en-US" sz="2400" dirty="0">
              <a:solidFill>
                <a:srgbClr val="FF3300"/>
              </a:solidFill>
            </a:endParaRPr>
          </a:p>
          <a:p>
            <a:endParaRPr lang="en-US" sz="2400" dirty="0"/>
          </a:p>
        </p:txBody>
      </p:sp>
    </p:spTree>
    <p:extLst>
      <p:ext uri="{BB962C8B-B14F-4D97-AF65-F5344CB8AC3E}">
        <p14:creationId xmlns:p14="http://schemas.microsoft.com/office/powerpoint/2010/main" val="44124382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(3)</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8552" y="738692"/>
            <a:ext cx="11694895" cy="5617284"/>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800" b="1" u="sng" dirty="0"/>
              <a:t>For </a:t>
            </a:r>
            <a:r>
              <a:rPr lang="en-GB" b="1" u="sng" dirty="0">
                <a:solidFill>
                  <a:srgbClr val="0968E7"/>
                </a:solidFill>
              </a:rPr>
              <a:t>MBS Session activation</a:t>
            </a:r>
            <a:r>
              <a:rPr lang="en-GB" sz="1800" b="1" u="sng" dirty="0"/>
              <a:t>, </a:t>
            </a:r>
            <a:r>
              <a:rPr lang="en-GB" altLang="zh-CN" sz="1800" b="1" u="sng" dirty="0"/>
              <a:t>assume the improvement follows </a:t>
            </a:r>
            <a:r>
              <a:rPr lang="en-GB" altLang="zh-CN" sz="1800" b="1" u="sng" dirty="0">
                <a:hlinkClick r:id="rId2"/>
              </a:rPr>
              <a:t>S2-2101017</a:t>
            </a:r>
            <a:r>
              <a:rPr lang="en-GB" altLang="zh-CN" sz="1800" b="1" u="sng" dirty="0"/>
              <a:t> and </a:t>
            </a:r>
            <a:r>
              <a:rPr lang="en-US" sz="1800" b="1" u="sng" dirty="0">
                <a:hlinkClick r:id="rId3"/>
              </a:rPr>
              <a:t>S2-2100343r01</a:t>
            </a:r>
            <a:r>
              <a:rPr lang="en-US" sz="1800" b="1" u="sng" dirty="0"/>
              <a:t>:</a:t>
            </a:r>
            <a:endParaRPr lang="en-GB" altLang="zh-CN" sz="1800" b="1" u="sng" dirty="0"/>
          </a:p>
          <a:p>
            <a:pPr marL="0" indent="0">
              <a:spcBef>
                <a:spcPts val="600"/>
              </a:spcBef>
              <a:buClr>
                <a:srgbClr val="181818"/>
              </a:buClr>
              <a:buNone/>
              <a:defRPr/>
            </a:pPr>
            <a:r>
              <a:rPr lang="en-US" altLang="zh-CN" sz="1600" b="1" dirty="0"/>
              <a:t>[Observation-2.1] </a:t>
            </a:r>
            <a:r>
              <a:rPr lang="en-GB" sz="1600" b="1" dirty="0"/>
              <a:t> </a:t>
            </a:r>
            <a:r>
              <a:rPr lang="en-GB" altLang="zh-CN" sz="1600" b="1" dirty="0">
                <a:hlinkClick r:id="rId2"/>
              </a:rPr>
              <a:t>S2-2101017</a:t>
            </a:r>
            <a:r>
              <a:rPr lang="en-GB" altLang="zh-CN" sz="1600" b="1" dirty="0"/>
              <a:t> </a:t>
            </a:r>
            <a:r>
              <a:rPr lang="en-GB" altLang="zh-CN" sz="1600" dirty="0"/>
              <a:t>proposes that SMF send “Activate List of UEs” to AMF for group paging. It’s not clear whether the list include both IDLE and CONNECTED joined UEs, or only IDLE joined UEs. </a:t>
            </a:r>
          </a:p>
          <a:p>
            <a:pPr marL="369888" lvl="1" indent="0">
              <a:spcBef>
                <a:spcPts val="600"/>
              </a:spcBef>
              <a:buClr>
                <a:srgbClr val="181818"/>
              </a:buClr>
              <a:buNone/>
              <a:defRPr/>
            </a:pPr>
            <a:r>
              <a:rPr lang="en-US" altLang="zh-CN" sz="1600" dirty="0"/>
              <a:t>If the former, implication to handle inactive MBS Session in NG-RAN is to be investigated. </a:t>
            </a:r>
            <a:endParaRPr lang="en-GB" altLang="zh-CN" sz="1600" dirty="0"/>
          </a:p>
          <a:p>
            <a:pPr marL="369888" lvl="1" indent="0">
              <a:spcBef>
                <a:spcPts val="600"/>
              </a:spcBef>
              <a:buClr>
                <a:srgbClr val="181818"/>
              </a:buClr>
              <a:buNone/>
              <a:defRPr/>
            </a:pPr>
            <a:r>
              <a:rPr lang="en-GB" altLang="zh-CN" sz="1600" dirty="0"/>
              <a:t>If the latter, SMF needs to be aware of UE state by subscribing to the UE connectivity state change in the AMF which </a:t>
            </a:r>
            <a:r>
              <a:rPr lang="en-US" altLang="zh-CN" sz="1600" dirty="0"/>
              <a:t>may increase CN signaling drastically.  </a:t>
            </a:r>
            <a:r>
              <a:rPr lang="en-US" altLang="zh-CN" sz="1400" dirty="0"/>
              <a:t>(Note that SMF does not have the exact information of UE connectivity state)</a:t>
            </a:r>
          </a:p>
          <a:p>
            <a:pPr marL="0" indent="0">
              <a:buClr>
                <a:srgbClr val="181818"/>
              </a:buClr>
              <a:buNone/>
              <a:defRPr/>
            </a:pPr>
            <a:r>
              <a:rPr lang="en-GB" altLang="zh-CN" sz="700" dirty="0"/>
              <a:t>  </a:t>
            </a:r>
          </a:p>
          <a:p>
            <a:pPr marL="0" indent="0">
              <a:buClr>
                <a:srgbClr val="181818"/>
              </a:buClr>
              <a:buNone/>
              <a:defRPr/>
            </a:pPr>
            <a:r>
              <a:rPr lang="en-GB" altLang="zh-CN" sz="1000" dirty="0"/>
              <a:t>  </a:t>
            </a:r>
          </a:p>
          <a:p>
            <a:pPr marL="0" indent="0">
              <a:buClr>
                <a:srgbClr val="181818"/>
              </a:buClr>
              <a:buNone/>
              <a:defRPr/>
            </a:pPr>
            <a:endParaRPr lang="en-GB" altLang="zh-CN" sz="1000" dirty="0"/>
          </a:p>
          <a:p>
            <a:pPr marL="0" indent="0">
              <a:buClr>
                <a:srgbClr val="181818"/>
              </a:buClr>
              <a:buNone/>
              <a:defRPr/>
            </a:pPr>
            <a:r>
              <a:rPr lang="en-US" altLang="zh-CN" sz="1600" b="1" dirty="0"/>
              <a:t>[Observation-2.2] </a:t>
            </a:r>
            <a:r>
              <a:rPr lang="en-US" sz="1600" b="1" dirty="0">
                <a:hlinkClick r:id="rId3"/>
              </a:rPr>
              <a:t>S2-2100343r01 </a:t>
            </a:r>
            <a:r>
              <a:rPr lang="en-US" sz="1600" dirty="0"/>
              <a:t>propose to make use of connection management  (CM-IDLE and CONNECTED) which is a functionality inherent in AMF</a:t>
            </a:r>
            <a:r>
              <a:rPr lang="en-US" altLang="zh-CN" sz="1600" dirty="0"/>
              <a:t>.</a:t>
            </a:r>
          </a:p>
          <a:p>
            <a:pPr marL="0" indent="0">
              <a:buClr>
                <a:srgbClr val="181818"/>
              </a:buClr>
              <a:buNone/>
              <a:defRPr/>
            </a:pPr>
            <a:r>
              <a:rPr lang="en-GB" altLang="zh-CN" sz="500" dirty="0"/>
              <a:t>  </a:t>
            </a:r>
          </a:p>
          <a:p>
            <a:pPr marL="0" indent="0">
              <a:buClr>
                <a:srgbClr val="181818"/>
              </a:buClr>
              <a:buNone/>
              <a:defRPr/>
            </a:pPr>
            <a:r>
              <a:rPr lang="en-US" altLang="zh-CN" sz="1600" b="1" dirty="0"/>
              <a:t>[Proposal-2] </a:t>
            </a:r>
            <a:r>
              <a:rPr lang="en-US" altLang="zh-CN" sz="1600" dirty="0"/>
              <a:t>Involve AMF </a:t>
            </a:r>
            <a:r>
              <a:rPr lang="en-GB" altLang="zh-CN" sz="1600" dirty="0"/>
              <a:t>in MBS Session management for shared delivery, so that the functions inherent in AMF (e.g. managing UE’s state and  awareness of NG-RAN nodes) can be utilized for MBS Session activation. </a:t>
            </a:r>
          </a:p>
          <a:p>
            <a:pPr marL="0" indent="0">
              <a:buClr>
                <a:srgbClr val="181818"/>
              </a:buClr>
              <a:buNone/>
              <a:defRPr/>
            </a:pPr>
            <a:endParaRPr lang="en-US" altLang="zh-CN" sz="1600" dirty="0"/>
          </a:p>
          <a:p>
            <a:pPr marL="0" indent="0">
              <a:buClr>
                <a:srgbClr val="181818"/>
              </a:buClr>
              <a:buNone/>
              <a:defRPr/>
            </a:pPr>
            <a:r>
              <a:rPr lang="en-US" altLang="zh-CN" sz="1600" b="1" dirty="0"/>
              <a:t>[Conclusion-1] </a:t>
            </a:r>
            <a:r>
              <a:rPr lang="en-US" altLang="zh-CN" sz="1600" dirty="0"/>
              <a:t>AMF is aware of the connected RAN nodes and is responsible for connection management. If there is requirement based on knowledge of NG-RAN node list and/or UE IDLE/CONNECTED state,  any solution bypassing AMF would require workaround to solve issues due to not being aware of RAN nodes and not being aware of UE state. </a:t>
            </a:r>
          </a:p>
        </p:txBody>
      </p:sp>
    </p:spTree>
    <p:extLst>
      <p:ext uri="{BB962C8B-B14F-4D97-AF65-F5344CB8AC3E}">
        <p14:creationId xmlns:p14="http://schemas.microsoft.com/office/powerpoint/2010/main" val="342843695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(4)</a:t>
            </a: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9455" y="914400"/>
            <a:ext cx="11694895" cy="5543550"/>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800" b="1" u="sng" dirty="0"/>
              <a:t>For </a:t>
            </a:r>
            <a:r>
              <a:rPr lang="en-GB" b="1" u="sng" dirty="0">
                <a:solidFill>
                  <a:srgbClr val="0968E7"/>
                </a:solidFill>
              </a:rPr>
              <a:t>MBS Session Update</a:t>
            </a:r>
            <a:r>
              <a:rPr lang="en-GB" sz="1800" b="1" u="sng" dirty="0">
                <a:solidFill>
                  <a:srgbClr val="0968E7"/>
                </a:solidFill>
              </a:rPr>
              <a:t>:</a:t>
            </a:r>
          </a:p>
          <a:p>
            <a:pPr marL="0" indent="0">
              <a:buClr>
                <a:srgbClr val="181818"/>
              </a:buClr>
              <a:buNone/>
              <a:defRPr/>
            </a:pPr>
            <a:endParaRPr lang="en-GB" sz="1600" b="1" u="sng" dirty="0"/>
          </a:p>
          <a:p>
            <a:pPr marL="369888" lvl="1" indent="0">
              <a:buNone/>
            </a:pPr>
            <a:r>
              <a:rPr lang="en-US" altLang="zh-CN" sz="1800" b="1" dirty="0"/>
              <a:t>[Observation-3] </a:t>
            </a:r>
            <a:r>
              <a:rPr lang="en-US" altLang="zh-CN" sz="1800" dirty="0"/>
              <a:t>MBS Session update for multicast MBS Session is not yet addressed. </a:t>
            </a:r>
          </a:p>
          <a:p>
            <a:pPr marL="369888" lvl="1" indent="0">
              <a:buNone/>
            </a:pPr>
            <a:endParaRPr lang="en-US" altLang="zh-CN" sz="1800" dirty="0"/>
          </a:p>
          <a:p>
            <a:pPr marL="369888" lvl="1" indent="0">
              <a:buNone/>
            </a:pPr>
            <a:r>
              <a:rPr lang="en-US" altLang="zh-CN" sz="1800" b="1" dirty="0"/>
              <a:t>[Proposal-3] </a:t>
            </a:r>
            <a:r>
              <a:rPr lang="en-US" altLang="zh-CN" sz="1800" dirty="0"/>
              <a:t>It’s proposed to address MB Session Update. </a:t>
            </a:r>
          </a:p>
          <a:p>
            <a:pPr marL="369888" lvl="1" indent="0">
              <a:buNone/>
            </a:pPr>
            <a:endParaRPr lang="en-US" altLang="zh-CN" sz="1800" dirty="0"/>
          </a:p>
          <a:p>
            <a:pPr marL="369888" lvl="1" indent="0">
              <a:buNone/>
            </a:pPr>
            <a:r>
              <a:rPr lang="en-US" altLang="zh-CN" sz="1800" dirty="0"/>
              <a:t>Note that an MBS Session update may result in modification of existing MBS QoS Flow, addition of new MBS QoS Flow and/or deletion of MBS QoS Flow. This is not addressed yet.</a:t>
            </a:r>
          </a:p>
          <a:p>
            <a:pPr marL="0" indent="0">
              <a:buNone/>
            </a:pPr>
            <a:endParaRPr lang="en-US" altLang="zh-CN" sz="1600" dirty="0"/>
          </a:p>
          <a:p>
            <a:pPr marL="0" indent="0">
              <a:buNone/>
            </a:pPr>
            <a:endParaRPr lang="en-US" altLang="zh-CN" sz="1600" dirty="0"/>
          </a:p>
          <a:p>
            <a:pPr marL="0" indent="0">
              <a:buNone/>
            </a:pPr>
            <a:r>
              <a:rPr lang="en-US" altLang="zh-CN" sz="1800" b="1" u="sng" dirty="0"/>
              <a:t>For</a:t>
            </a:r>
            <a:r>
              <a:rPr lang="en-US" altLang="zh-CN" sz="1800" u="sng" dirty="0"/>
              <a:t> </a:t>
            </a:r>
            <a:r>
              <a:rPr lang="en-US" altLang="zh-CN" sz="1800" b="1" u="sng" dirty="0">
                <a:solidFill>
                  <a:srgbClr val="0968E7"/>
                </a:solidFill>
              </a:rPr>
              <a:t>UE joins an MBS Session before service requirement for the MBS Session is provided by the AS/AF</a:t>
            </a:r>
          </a:p>
          <a:p>
            <a:pPr marL="369888" lvl="1" indent="0">
              <a:buNone/>
            </a:pPr>
            <a:r>
              <a:rPr lang="en-US" altLang="zh-CN" sz="1800" b="1" dirty="0"/>
              <a:t>[Observation-4]  </a:t>
            </a:r>
            <a:r>
              <a:rPr lang="en-US" altLang="zh-CN" sz="1800" dirty="0"/>
              <a:t>If</a:t>
            </a:r>
            <a:r>
              <a:rPr lang="en-US" altLang="zh-CN" sz="1800" b="1" dirty="0"/>
              <a:t> </a:t>
            </a:r>
            <a:r>
              <a:rPr lang="en-US" altLang="zh-CN" sz="1800" dirty="0"/>
              <a:t>UE joining an MBS Session is rejected due to service requirement for the MBS Session </a:t>
            </a:r>
            <a:r>
              <a:rPr lang="en-US" altLang="zh-CN" sz="1800" u="sng" dirty="0"/>
              <a:t>not</a:t>
            </a:r>
            <a:r>
              <a:rPr lang="en-US" altLang="zh-CN" sz="1800" dirty="0"/>
              <a:t> provided by the AF, end user’s experience will be affected negatively.</a:t>
            </a:r>
          </a:p>
          <a:p>
            <a:pPr marL="369888" lvl="1" indent="0">
              <a:buNone/>
            </a:pPr>
            <a:r>
              <a:rPr lang="en-US" altLang="zh-CN" sz="1800" b="1" dirty="0"/>
              <a:t>[Implication-1] </a:t>
            </a:r>
            <a:r>
              <a:rPr lang="en-US" altLang="zh-CN" sz="1800" dirty="0"/>
              <a:t>To mitigate the issue in [Observation-5], there was proposal during SA2#143E (in 23.757 v1.3.0) that AF establish MBS Session in inactive state, which has implication to GC AS, see slide “</a:t>
            </a:r>
            <a:r>
              <a:rPr lang="en-US" sz="1400" dirty="0"/>
              <a:t>Discussion - aspects related to GC AS</a:t>
            </a:r>
            <a:r>
              <a:rPr lang="en-US" altLang="zh-CN" sz="1800" dirty="0"/>
              <a:t>” later.</a:t>
            </a:r>
          </a:p>
        </p:txBody>
      </p:sp>
    </p:spTree>
    <p:extLst>
      <p:ext uri="{BB962C8B-B14F-4D97-AF65-F5344CB8AC3E}">
        <p14:creationId xmlns:p14="http://schemas.microsoft.com/office/powerpoint/2010/main" val="109335128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46233"/>
            <a:ext cx="11184467" cy="692459"/>
          </a:xfrm>
        </p:spPr>
        <p:txBody>
          <a:bodyPr/>
          <a:lstStyle/>
          <a:p>
            <a:r>
              <a:rPr lang="en-US" b="1" dirty="0"/>
              <a:t>Discussion (5) – </a:t>
            </a:r>
            <a:r>
              <a:rPr lang="en-US" sz="2400" b="1" dirty="0"/>
              <a:t>taking input from </a:t>
            </a:r>
            <a:r>
              <a:rPr lang="en-US" altLang="zh-CN" sz="2400" b="1" dirty="0">
                <a:hlinkClick r:id="rId2"/>
              </a:rPr>
              <a:t>pre-meeting CC</a:t>
            </a:r>
            <a:endParaRPr lang="en-US" altLang="zh-CN" sz="2400" b="1" dirty="0"/>
          </a:p>
          <a:p>
            <a:endParaRPr lang="en-US" b="1" dirty="0">
              <a:solidFill>
                <a:srgbClr val="00B0F0"/>
              </a:solidFill>
            </a:endParaRPr>
          </a:p>
        </p:txBody>
      </p:sp>
      <p:sp>
        <p:nvSpPr>
          <p:cNvPr id="58" name="Content Placeholder 2">
            <a:extLst>
              <a:ext uri="{FF2B5EF4-FFF2-40B4-BE49-F238E27FC236}">
                <a16:creationId xmlns:a16="http://schemas.microsoft.com/office/drawing/2014/main" id="{C377B8ED-1FE9-4D07-8387-082450DDE72C}"/>
              </a:ext>
            </a:extLst>
          </p:cNvPr>
          <p:cNvSpPr txBox="1">
            <a:spLocks/>
          </p:cNvSpPr>
          <p:nvPr/>
        </p:nvSpPr>
        <p:spPr>
          <a:xfrm>
            <a:off x="248552" y="620357"/>
            <a:ext cx="11694895" cy="5896983"/>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None/>
              <a:defRPr/>
            </a:pPr>
            <a:r>
              <a:rPr lang="en-GB" sz="1600" b="1" u="sng" dirty="0"/>
              <a:t>For MBS Session activation,</a:t>
            </a:r>
            <a:r>
              <a:rPr lang="en-GB" sz="1600" b="1" dirty="0"/>
              <a:t> </a:t>
            </a:r>
            <a:r>
              <a:rPr lang="en-US" sz="1600" dirty="0">
                <a:hlinkClick r:id="rId3"/>
              </a:rPr>
              <a:t>S2-210xxxxdiscussion MBS session activation and deactivation.docx</a:t>
            </a:r>
            <a:r>
              <a:rPr lang="en-US" sz="1600" dirty="0"/>
              <a:t> includes the following text:</a:t>
            </a:r>
            <a:endParaRPr lang="en-US" sz="1200" dirty="0"/>
          </a:p>
          <a:p>
            <a:pPr marL="369888" lvl="1" indent="0">
              <a:lnSpc>
                <a:spcPct val="85000"/>
              </a:lnSpc>
              <a:spcBef>
                <a:spcPts val="0"/>
              </a:spcBef>
              <a:buClr>
                <a:srgbClr val="181818"/>
              </a:buClr>
              <a:buNone/>
              <a:defRPr/>
            </a:pPr>
            <a:r>
              <a:rPr lang="en-GB" sz="1100" b="1" i="1" dirty="0"/>
              <a:t>Comparison between Option 2 in S2-2101017 and S2-2100343</a:t>
            </a:r>
            <a:endParaRPr lang="en-US" sz="700" i="1" dirty="0"/>
          </a:p>
          <a:p>
            <a:pPr marL="369888" lvl="1" indent="0">
              <a:lnSpc>
                <a:spcPct val="85000"/>
              </a:lnSpc>
              <a:spcBef>
                <a:spcPts val="0"/>
              </a:spcBef>
              <a:buNone/>
            </a:pPr>
            <a:r>
              <a:rPr lang="en-CA" sz="1100" i="1" dirty="0"/>
              <a:t>Radio signalling efficiency is comparable</a:t>
            </a:r>
            <a:endParaRPr lang="en-US" sz="1100" i="1" dirty="0"/>
          </a:p>
          <a:p>
            <a:pPr marL="369888" lvl="1" indent="0">
              <a:lnSpc>
                <a:spcPct val="85000"/>
              </a:lnSpc>
              <a:spcBef>
                <a:spcPts val="0"/>
              </a:spcBef>
              <a:buNone/>
            </a:pPr>
            <a:r>
              <a:rPr lang="en-CA" sz="1100" i="1" dirty="0"/>
              <a:t>S2-2100343 requires that AMF has knowledge of UEs in multicast session (AMF centric approach). This leads to extra complexity</a:t>
            </a:r>
            <a:endParaRPr lang="en-US" sz="1100" i="1" dirty="0"/>
          </a:p>
          <a:p>
            <a:pPr marL="736600" lvl="2" indent="0">
              <a:lnSpc>
                <a:spcPct val="85000"/>
              </a:lnSpc>
              <a:spcBef>
                <a:spcPts val="0"/>
              </a:spcBef>
              <a:buNone/>
            </a:pPr>
            <a:r>
              <a:rPr lang="en-CA" sz="1100" i="1" dirty="0"/>
              <a:t>Procedures during join, leave, MBS session de-configuration, handover (in all variants) need to ensure that AMF has sufficient knowledge.</a:t>
            </a:r>
            <a:endParaRPr lang="en-US" sz="1100" i="1" dirty="0"/>
          </a:p>
          <a:p>
            <a:pPr marL="736600" lvl="2" indent="0">
              <a:lnSpc>
                <a:spcPct val="85000"/>
              </a:lnSpc>
              <a:spcBef>
                <a:spcPts val="0"/>
              </a:spcBef>
              <a:buNone/>
            </a:pPr>
            <a:r>
              <a:rPr lang="en-CA" sz="1100" i="1" dirty="0"/>
              <a:t>Different UEs within an MBS session in the same radio are may be served by different AMFs (e.g. within one set). Which of these AMFs will handle the multicast session and how can this AMF obtain information about all UEs in the multicast session?</a:t>
            </a:r>
            <a:endParaRPr lang="en-US" sz="1100" i="1" dirty="0"/>
          </a:p>
          <a:p>
            <a:pPr marL="369888" lvl="1" indent="0">
              <a:lnSpc>
                <a:spcPct val="85000"/>
              </a:lnSpc>
              <a:spcBef>
                <a:spcPts val="0"/>
              </a:spcBef>
              <a:buNone/>
            </a:pPr>
            <a:r>
              <a:rPr lang="en-US" sz="1100" i="1" dirty="0"/>
              <a:t>S2-2101017 involves SMFs</a:t>
            </a:r>
          </a:p>
          <a:p>
            <a:pPr marL="736600" lvl="2" indent="0">
              <a:lnSpc>
                <a:spcPct val="85000"/>
              </a:lnSpc>
              <a:spcBef>
                <a:spcPts val="0"/>
              </a:spcBef>
              <a:buNone/>
            </a:pPr>
            <a:r>
              <a:rPr lang="en-US" sz="1100" i="1" dirty="0"/>
              <a:t>This leads to slightly more core network signaling (separate messages per SMF that include UE IDs), but compared to subsequent service requests per UE this can be neglected.</a:t>
            </a:r>
          </a:p>
          <a:p>
            <a:pPr marL="736600" lvl="2" indent="0">
              <a:lnSpc>
                <a:spcPct val="85000"/>
              </a:lnSpc>
              <a:spcBef>
                <a:spcPts val="0"/>
              </a:spcBef>
              <a:buNone/>
            </a:pPr>
            <a:r>
              <a:rPr lang="en-US" sz="1100" i="1" dirty="0"/>
              <a:t>Informing SMFs about activation is likely required anyway for activation of UEs with individual delivery</a:t>
            </a:r>
          </a:p>
          <a:p>
            <a:pPr marL="736600" lvl="2" indent="0">
              <a:lnSpc>
                <a:spcPct val="85000"/>
              </a:lnSpc>
              <a:spcBef>
                <a:spcPts val="0"/>
              </a:spcBef>
              <a:buNone/>
            </a:pPr>
            <a:r>
              <a:rPr lang="en-US" sz="1100" i="1" dirty="0"/>
              <a:t>SMF will be aware for IDLE UEs that PDU session is deactivated and can use this as criterion to request only paging of IDLE UEs. Alternatively, SMF can request paging of all UEs.</a:t>
            </a:r>
          </a:p>
          <a:p>
            <a:pPr marL="0" indent="0">
              <a:buClr>
                <a:srgbClr val="181818"/>
              </a:buClr>
              <a:buNone/>
              <a:defRPr/>
            </a:pPr>
            <a:r>
              <a:rPr lang="en-GB" altLang="zh-CN" sz="1600" b="1" dirty="0"/>
              <a:t>To </a:t>
            </a:r>
            <a:r>
              <a:rPr lang="en-CA" sz="1600" b="1" dirty="0"/>
              <a:t>S2-2100343</a:t>
            </a:r>
            <a:r>
              <a:rPr lang="en-CA" sz="1600" b="1" i="1" dirty="0"/>
              <a:t> </a:t>
            </a:r>
            <a:r>
              <a:rPr lang="en-CA" sz="1600" i="1" dirty="0"/>
              <a:t>“</a:t>
            </a:r>
            <a:r>
              <a:rPr lang="en-CA" sz="1200" i="1" dirty="0"/>
              <a:t>S2-2100343 requires that AMF has knowledge of UEs in multicast session (AMF centric approach). This leads to extra complexity</a:t>
            </a:r>
            <a:r>
              <a:rPr lang="en-CA" sz="1600" i="1" dirty="0"/>
              <a:t>”, </a:t>
            </a:r>
            <a:r>
              <a:rPr lang="en-CA" sz="1600" dirty="0"/>
              <a:t>from our comparison to the SMF-centric approach, AMF involvement of MBS Session management has a logic that is less complicated, more consistent procedures, easier to understand, and more future proof. If there is a homogeneous support, the AMF solution is very straightforward. </a:t>
            </a:r>
          </a:p>
          <a:p>
            <a:pPr marL="0" indent="0">
              <a:buClr>
                <a:srgbClr val="181818"/>
              </a:buClr>
              <a:buNone/>
              <a:defRPr/>
            </a:pPr>
            <a:r>
              <a:rPr lang="en-GB" altLang="zh-CN" sz="1600" b="1" dirty="0"/>
              <a:t>To </a:t>
            </a:r>
            <a:r>
              <a:rPr lang="en-CA" sz="1600" b="1" dirty="0"/>
              <a:t>S2-2100343 </a:t>
            </a:r>
            <a:r>
              <a:rPr lang="en-CA" sz="1200" i="1" dirty="0"/>
              <a:t>“Different UEs within an MBS session in the same radio are may be served by different AMFs (e.g. within one set). Which of these AMFs will handle the multicast session and how can this AMF obtain information about all UEs in the multicast session?” </a:t>
            </a:r>
            <a:r>
              <a:rPr lang="en-US" sz="1600" i="1" dirty="0"/>
              <a:t>, </a:t>
            </a:r>
            <a:r>
              <a:rPr lang="en-US" sz="1600" dirty="0"/>
              <a:t>this seems to be a misunderstanding that joined UEs have to be in the same AMF. UEs joining the same MBS Sessions can be handled by different AMFs (if needed). When the 2</a:t>
            </a:r>
            <a:r>
              <a:rPr lang="en-US" sz="1600" baseline="30000" dirty="0"/>
              <a:t>nd</a:t>
            </a:r>
            <a:r>
              <a:rPr lang="en-US" sz="1600" dirty="0"/>
              <a:t> or 3</a:t>
            </a:r>
            <a:r>
              <a:rPr lang="en-US" sz="1600" baseline="30000" dirty="0"/>
              <a:t>rd</a:t>
            </a:r>
            <a:r>
              <a:rPr lang="en-US" sz="1600" dirty="0"/>
              <a:t> </a:t>
            </a:r>
            <a:r>
              <a:rPr lang="en-US" sz="1600" baseline="30000" dirty="0"/>
              <a:t> </a:t>
            </a:r>
            <a:r>
              <a:rPr lang="en-US" sz="1600" dirty="0"/>
              <a:t>AMF tries to set up MBS Session context in NG-RAN with already established MB-N3 tunnel, the NG-RAN simply responds with success. </a:t>
            </a:r>
            <a:endParaRPr lang="en-US" sz="1600" i="1" dirty="0"/>
          </a:p>
          <a:p>
            <a:pPr marL="0" indent="0">
              <a:buClr>
                <a:srgbClr val="181818"/>
              </a:buClr>
              <a:buNone/>
              <a:defRPr/>
            </a:pPr>
            <a:r>
              <a:rPr lang="en-CA" sz="1600" b="1" dirty="0"/>
              <a:t>To </a:t>
            </a:r>
            <a:r>
              <a:rPr lang="en-US" sz="1600" b="1" dirty="0"/>
              <a:t>S2-2101017  </a:t>
            </a:r>
            <a:r>
              <a:rPr lang="en-US" sz="1200" i="1" dirty="0"/>
              <a:t>“Informing SMFs about activation is likely required anyway for activation of UEs with individual delivery”,  </a:t>
            </a:r>
            <a:r>
              <a:rPr lang="en-US" sz="1600" dirty="0"/>
              <a:t>this is not always the case. Individual delivery may only be needed when there is no homogeneous support of 5MBS in NG-RANs (i.e. Individual delivery is not needed with homogenous 5MBS support). </a:t>
            </a:r>
            <a:endParaRPr lang="en-US" sz="1800" dirty="0"/>
          </a:p>
          <a:p>
            <a:pPr marL="0" indent="0">
              <a:buClr>
                <a:srgbClr val="181818"/>
              </a:buClr>
              <a:buNone/>
              <a:defRPr/>
            </a:pPr>
            <a:r>
              <a:rPr lang="en-US" sz="1600" b="1" dirty="0"/>
              <a:t>To S2-2101017 </a:t>
            </a:r>
            <a:r>
              <a:rPr lang="en-US" sz="1200" i="1" dirty="0"/>
              <a:t>“SMF will be aware for IDLE UEs that PDU session is deactivated and can use this as criterion to request only paging of IDLE UEs. Alternatively, SMF can request paging of all UEs”,  </a:t>
            </a:r>
          </a:p>
          <a:p>
            <a:pPr lvl="1">
              <a:buClr>
                <a:srgbClr val="181818"/>
              </a:buClr>
              <a:defRPr/>
            </a:pPr>
            <a:r>
              <a:rPr lang="en-US" sz="1600" dirty="0"/>
              <a:t>The first statement </a:t>
            </a:r>
            <a:r>
              <a:rPr lang="en-US" sz="1200" i="1" dirty="0"/>
              <a:t>“SMF will be aware for IDLE … only paging of IDLE UEs</a:t>
            </a:r>
            <a:r>
              <a:rPr lang="en-US" sz="1200" dirty="0"/>
              <a:t>” </a:t>
            </a:r>
            <a:r>
              <a:rPr lang="en-US" sz="1600" dirty="0"/>
              <a:t>is not correct because UP deactivation of the PDU Session (associated with MBS Session) does not necessarily mean UE is IDLE. A UE may be in CONNECTED due to other PDU Session (not associated with MBS Session), as a result, group paging may not be performed by the AMF if all the joined UEs are in CONNECTED. If all the joined UEs entered CONNECTED due to PDU Sessions not associated with MBS Session, the NG-RAN will not be triggered to set up MB-N3, therefore </a:t>
            </a:r>
            <a:r>
              <a:rPr lang="en-US" sz="1600" kern="1200" spc="0" dirty="0">
                <a:solidFill>
                  <a:prstClr val="black"/>
                </a:solidFill>
                <a:latin typeface="Arial" panose="020B0604020202020204" pitchFamily="34" charset="0"/>
              </a:rPr>
              <a:t>“</a:t>
            </a:r>
            <a:r>
              <a:rPr lang="en-US" sz="1200" i="1" kern="1200" spc="0" dirty="0">
                <a:solidFill>
                  <a:prstClr val="black"/>
                </a:solidFill>
                <a:latin typeface="Arial" panose="020B0604020202020204" pitchFamily="34" charset="0"/>
              </a:rPr>
              <a:t>Alternatively, SMF can request paging of all UEs</a:t>
            </a:r>
            <a:r>
              <a:rPr lang="en-US" sz="1600" kern="1200" spc="0" dirty="0">
                <a:solidFill>
                  <a:prstClr val="black"/>
                </a:solidFill>
                <a:latin typeface="Arial" panose="020B0604020202020204" pitchFamily="34" charset="0"/>
              </a:rPr>
              <a:t>” </a:t>
            </a:r>
            <a:r>
              <a:rPr lang="en-US" sz="1600" kern="1200" spc="0" dirty="0">
                <a:solidFill>
                  <a:prstClr val="black"/>
                </a:solidFill>
              </a:rPr>
              <a:t>may not work all the time.</a:t>
            </a:r>
            <a:endParaRPr lang="en-US" sz="1600" dirty="0"/>
          </a:p>
          <a:p>
            <a:pPr marL="0" indent="0">
              <a:buClr>
                <a:srgbClr val="181818"/>
              </a:buClr>
              <a:buNone/>
              <a:defRPr/>
            </a:pPr>
            <a:endParaRPr lang="en-CA" sz="1800" i="1" dirty="0"/>
          </a:p>
          <a:p>
            <a:pPr marL="369888" lvl="1" indent="0">
              <a:buClr>
                <a:srgbClr val="181818"/>
              </a:buClr>
              <a:buNone/>
              <a:defRPr/>
            </a:pPr>
            <a:endParaRPr lang="en-GB" altLang="zh-CN" sz="1800" b="1" dirty="0"/>
          </a:p>
        </p:txBody>
      </p:sp>
    </p:spTree>
    <p:extLst>
      <p:ext uri="{BB962C8B-B14F-4D97-AF65-F5344CB8AC3E}">
        <p14:creationId xmlns:p14="http://schemas.microsoft.com/office/powerpoint/2010/main" val="13378349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00952" y="320553"/>
            <a:ext cx="11184467" cy="692459"/>
          </a:xfrm>
        </p:spPr>
        <p:txBody>
          <a:bodyPr/>
          <a:lstStyle/>
          <a:p>
            <a:r>
              <a:rPr lang="en-US" b="1" dirty="0"/>
              <a:t>Discussion (6) - aspects related to GC AS</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574308" y="901897"/>
            <a:ext cx="11043383" cy="5635550"/>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b="1" u="sng" dirty="0"/>
              <a:t>Aspects related to GC AS</a:t>
            </a:r>
          </a:p>
          <a:p>
            <a:r>
              <a:rPr lang="en-US" altLang="zh-CN" sz="1800" dirty="0"/>
              <a:t>In TR 23.757 v1.3.0 (2.0.0), the following states are proposed in 5GC:</a:t>
            </a:r>
          </a:p>
          <a:p>
            <a:pPr marL="369888" lvl="1" indent="0">
              <a:buNone/>
            </a:pPr>
            <a:r>
              <a:rPr lang="en-GB" altLang="zh-CN" sz="1200" i="1" dirty="0"/>
              <a:t>8.2.2.2	Multicast session</a:t>
            </a:r>
            <a:endParaRPr lang="en-US" altLang="zh-CN" sz="1200" i="1" dirty="0"/>
          </a:p>
          <a:p>
            <a:pPr marL="369888" lvl="1" indent="0">
              <a:buNone/>
            </a:pPr>
            <a:r>
              <a:rPr lang="en-US" altLang="zh-CN" sz="1200" i="1" dirty="0"/>
              <a:t>….</a:t>
            </a:r>
          </a:p>
          <a:p>
            <a:pPr marL="369888" lvl="1" indent="0">
              <a:buNone/>
            </a:pPr>
            <a:r>
              <a:rPr lang="en-US" altLang="zh-CN" sz="1200" i="1" dirty="0"/>
              <a:t>The following states are proposed: </a:t>
            </a:r>
          </a:p>
          <a:p>
            <a:pPr marL="369888" lvl="1" indent="0">
              <a:buNone/>
            </a:pPr>
            <a:r>
              <a:rPr lang="en-US" altLang="zh-CN" sz="1200" i="1" dirty="0"/>
              <a:t>- Configured multicast session: No multicast data are transmitted. Some information about the multicast session is configured, but no resources are reserved. For instance, TMGIs can be allocated but no complete session information be provided UEs may be allowed to join (subject to authorization check and configuration), but the first accepted UE join request will trigger the multicast session establishment. </a:t>
            </a:r>
          </a:p>
          <a:p>
            <a:pPr marL="369888" lvl="1" indent="0">
              <a:buNone/>
            </a:pPr>
            <a:r>
              <a:rPr lang="en-US" altLang="zh-CN" sz="1200" i="1" dirty="0"/>
              <a:t>- Inactive multicast session: </a:t>
            </a:r>
            <a:r>
              <a:rPr lang="en-US" altLang="zh-CN" sz="1200" b="1" i="1" dirty="0"/>
              <a:t>Established multicast session in inactive state</a:t>
            </a:r>
            <a:r>
              <a:rPr lang="en-US" altLang="zh-CN" sz="1200" i="1" dirty="0"/>
              <a:t>. No multicast data are transmitted. UEs that joined the multicast session may be in CM CONNECTED or CM IDLE state. UEs are allowed to join the multicast session (subject to authorization check). </a:t>
            </a:r>
            <a:endParaRPr lang="en-US" altLang="zh-CN" dirty="0"/>
          </a:p>
          <a:p>
            <a:pPr marL="0" indent="0">
              <a:buNone/>
            </a:pPr>
            <a:r>
              <a:rPr lang="en-US" altLang="zh-CN" sz="1600" b="1" dirty="0"/>
              <a:t>[Observation-5] </a:t>
            </a:r>
            <a:r>
              <a:rPr lang="en-US" altLang="zh-CN" sz="1600" dirty="0"/>
              <a:t>AF is expected to establish multicast session in </a:t>
            </a:r>
            <a:r>
              <a:rPr lang="en-US" altLang="zh-CN" sz="1600" b="1" dirty="0"/>
              <a:t>inactive</a:t>
            </a:r>
            <a:r>
              <a:rPr lang="en-US" altLang="zh-CN" sz="1600" dirty="0"/>
              <a:t> state. </a:t>
            </a:r>
          </a:p>
          <a:p>
            <a:pPr marL="0" indent="0">
              <a:buNone/>
            </a:pPr>
            <a:r>
              <a:rPr lang="en-US" altLang="zh-CN" sz="1600" b="1" dirty="0"/>
              <a:t>Implication-2</a:t>
            </a:r>
            <a:r>
              <a:rPr lang="en-US" altLang="zh-CN" sz="1600" dirty="0"/>
              <a:t>:  AF triggering establishment of multicast session in </a:t>
            </a:r>
            <a:r>
              <a:rPr lang="en-US" altLang="zh-CN" sz="1600" b="1" dirty="0"/>
              <a:t>inactive</a:t>
            </a:r>
            <a:r>
              <a:rPr lang="en-US" altLang="zh-CN" sz="1600" dirty="0"/>
              <a:t> state and activating the multicast session later impose new requirement to legacy Public Safety application.</a:t>
            </a:r>
          </a:p>
          <a:p>
            <a:pPr marL="0" indent="0">
              <a:buNone/>
            </a:pPr>
            <a:r>
              <a:rPr lang="en-US" altLang="zh-CN" sz="1600" b="1" dirty="0"/>
              <a:t>Implication-3</a:t>
            </a:r>
            <a:r>
              <a:rPr lang="en-US" altLang="zh-CN" sz="1600" dirty="0"/>
              <a:t>: If the AF establishes an inactive MBS Session and activates it later, the (preliminary) service requirement provided during establishment may be updated during activation, which may be modification of existing MBS QoS Flow as well as adding new MBS QoS Flow. This is not addressed yet.</a:t>
            </a:r>
          </a:p>
          <a:p>
            <a:pPr marL="369888" lvl="1" indent="0">
              <a:buNone/>
            </a:pPr>
            <a:r>
              <a:rPr lang="en-US" altLang="zh-CN" sz="1600" dirty="0"/>
              <a:t>Q1: How is the (preliminary) service requirement determined by the AF?</a:t>
            </a:r>
          </a:p>
          <a:p>
            <a:pPr marL="369888" lvl="1" indent="0">
              <a:buNone/>
            </a:pPr>
            <a:r>
              <a:rPr lang="en-US" altLang="zh-CN" sz="1600" dirty="0"/>
              <a:t>Q2: Correspondingly, if AF requested MBS Session deactivation, does it also imply some existing MBS QoS Flow may be removed ?</a:t>
            </a:r>
          </a:p>
          <a:p>
            <a:pPr marL="369888" lvl="1" indent="0">
              <a:buNone/>
            </a:pPr>
            <a:endParaRPr lang="en-US" altLang="zh-CN" sz="1600" dirty="0"/>
          </a:p>
          <a:p>
            <a:pPr marL="0" indent="0">
              <a:buNone/>
            </a:pPr>
            <a:r>
              <a:rPr lang="en-US" altLang="zh-CN" sz="1600" b="1" dirty="0"/>
              <a:t>[Proposal-4] </a:t>
            </a:r>
            <a:r>
              <a:rPr lang="en-US" altLang="zh-CN" sz="1600" dirty="0"/>
              <a:t>Keep the legacy GC AS behavior (i.e. allocate TMGI, start MBS Session which is active) to avoid new logic in the legacy AS.</a:t>
            </a:r>
            <a:endParaRPr lang="en-US" sz="1600" b="1" dirty="0"/>
          </a:p>
        </p:txBody>
      </p:sp>
    </p:spTree>
    <p:extLst>
      <p:ext uri="{BB962C8B-B14F-4D97-AF65-F5344CB8AC3E}">
        <p14:creationId xmlns:p14="http://schemas.microsoft.com/office/powerpoint/2010/main" val="384922175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4090A8-1EF6-48E0-AC16-59DB60838A38}"/>
              </a:ext>
            </a:extLst>
          </p:cNvPr>
          <p:cNvSpPr>
            <a:spLocks noGrp="1"/>
          </p:cNvSpPr>
          <p:nvPr>
            <p:ph idx="1"/>
          </p:nvPr>
        </p:nvSpPr>
        <p:spPr>
          <a:xfrm>
            <a:off x="127846" y="78506"/>
            <a:ext cx="6084695" cy="692459"/>
          </a:xfrm>
        </p:spPr>
        <p:txBody>
          <a:bodyPr/>
          <a:lstStyle/>
          <a:p>
            <a:r>
              <a:rPr lang="en-US" b="1" dirty="0"/>
              <a:t>Proposed way forward</a:t>
            </a:r>
          </a:p>
        </p:txBody>
      </p:sp>
      <p:sp>
        <p:nvSpPr>
          <p:cNvPr id="5" name="Content Placeholder 2">
            <a:extLst>
              <a:ext uri="{FF2B5EF4-FFF2-40B4-BE49-F238E27FC236}">
                <a16:creationId xmlns:a16="http://schemas.microsoft.com/office/drawing/2014/main" id="{B278234F-554D-4F1E-8D5B-71A95AB17FB9}"/>
              </a:ext>
            </a:extLst>
          </p:cNvPr>
          <p:cNvSpPr txBox="1">
            <a:spLocks/>
          </p:cNvSpPr>
          <p:nvPr/>
        </p:nvSpPr>
        <p:spPr>
          <a:xfrm>
            <a:off x="367553" y="757517"/>
            <a:ext cx="11187385" cy="5342966"/>
          </a:xfrm>
          <a:prstGeom prst="rect">
            <a:avLst/>
          </a:prstGeom>
          <a:ln>
            <a:noFill/>
          </a:ln>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None/>
            </a:pPr>
            <a:r>
              <a:rPr lang="en-US" sz="1600" b="1" dirty="0"/>
              <a:t>[Proposal-0] </a:t>
            </a:r>
            <a:r>
              <a:rPr lang="en-US" sz="1600" dirty="0"/>
              <a:t>For shared delivery, continue to work on i</a:t>
            </a:r>
            <a:r>
              <a:rPr lang="en-US" altLang="zh-CN" sz="1600" dirty="0"/>
              <a:t>mproving signaling efficiency.</a:t>
            </a:r>
            <a:endParaRPr lang="en-US" sz="1600" dirty="0"/>
          </a:p>
          <a:p>
            <a:pPr marL="0" indent="0">
              <a:buClr>
                <a:srgbClr val="181818"/>
              </a:buClr>
              <a:buNone/>
              <a:defRPr/>
            </a:pPr>
            <a:r>
              <a:rPr lang="en-US" altLang="zh-CN" sz="1600" b="1" dirty="0"/>
              <a:t>[Proposal-1] </a:t>
            </a:r>
            <a:r>
              <a:rPr lang="en-US" altLang="zh-CN" sz="1600" dirty="0"/>
              <a:t>Involve AMF </a:t>
            </a:r>
            <a:r>
              <a:rPr lang="en-GB" altLang="zh-CN" sz="1600" dirty="0"/>
              <a:t>in MBS Session deactivation for shared delivery. Maintain the same principle as for unicast delivery, i.e. MB-SMF handles only NG-RAN’s tunnel entity (when applicable) without being aware of the global IDs of NG-RAN. </a:t>
            </a:r>
          </a:p>
          <a:p>
            <a:pPr marL="0" indent="0">
              <a:buNone/>
            </a:pPr>
            <a:r>
              <a:rPr lang="en-US" altLang="zh-CN" sz="1600" b="1" dirty="0"/>
              <a:t>[Proposal-2] </a:t>
            </a:r>
            <a:r>
              <a:rPr lang="en-US" altLang="zh-CN" sz="1600" dirty="0"/>
              <a:t>Involve AMF </a:t>
            </a:r>
            <a:r>
              <a:rPr lang="en-GB" altLang="zh-CN" sz="1600" dirty="0"/>
              <a:t>in MBS Session management for shared delivery, so that the functions inherent in AMF (e.g. managing UE’s state and  awareness of NG-RAN nodes) can be utilized for MBS Session activation. </a:t>
            </a:r>
          </a:p>
          <a:p>
            <a:pPr marL="0" indent="0">
              <a:buNone/>
            </a:pPr>
            <a:r>
              <a:rPr lang="en-US" altLang="zh-CN" sz="1600" b="1" dirty="0"/>
              <a:t>[Proposal-3] </a:t>
            </a:r>
            <a:r>
              <a:rPr lang="en-US" altLang="zh-CN" sz="1600" dirty="0"/>
              <a:t>It’s proposed to address MB Session Update. </a:t>
            </a:r>
          </a:p>
          <a:p>
            <a:pPr marL="0" indent="0">
              <a:buNone/>
            </a:pPr>
            <a:r>
              <a:rPr lang="en-US" altLang="zh-CN" sz="1600" b="1" dirty="0"/>
              <a:t>[Proposal-4] </a:t>
            </a:r>
            <a:r>
              <a:rPr lang="en-US" altLang="zh-CN" sz="1600" dirty="0"/>
              <a:t>Keep the legacy GC AS behavior (i.e. allocate TMGI, start MBS Session which is active) to avoid new logic in the legacy AS.</a:t>
            </a:r>
            <a:endParaRPr lang="en-US" sz="1600" b="1" dirty="0"/>
          </a:p>
          <a:p>
            <a:pPr marL="0" indent="0">
              <a:buNone/>
            </a:pPr>
            <a:r>
              <a:rPr lang="en-US" altLang="zh-CN" sz="1600" b="1" dirty="0"/>
              <a:t>[Conclusion-1] </a:t>
            </a:r>
            <a:r>
              <a:rPr lang="en-US" altLang="zh-CN" sz="1600" dirty="0"/>
              <a:t>AMF is aware of the connected RAN nodes and is responsible for connection management. If there is requirement based on knowledge of NG-RAN node list and/or UE IDLE/CONNECTED state,  any solution bypassing AMF would require workaround to solve issues due to not being aware of RAN nodes and not being aware of UE state. </a:t>
            </a:r>
          </a:p>
          <a:p>
            <a:pPr marL="0" indent="0">
              <a:buNone/>
            </a:pPr>
            <a:r>
              <a:rPr lang="en-US" sz="1600" b="1" dirty="0"/>
              <a:t>[Conclusion-2] </a:t>
            </a:r>
            <a:r>
              <a:rPr lang="en-US" sz="1600" dirty="0"/>
              <a:t>Without AMF involvement, the SMF may not be able to know that the target NG-RAN support 5MBS in </a:t>
            </a:r>
            <a:r>
              <a:rPr lang="en-US" sz="1600" dirty="0" err="1"/>
              <a:t>Xn</a:t>
            </a:r>
            <a:r>
              <a:rPr lang="en-US" sz="1600" dirty="0"/>
              <a:t> HO thus not possible to switch Individual Delivery to Shared Delivery. </a:t>
            </a:r>
            <a:endParaRPr lang="en-GB" altLang="zh-CN" sz="1600" dirty="0"/>
          </a:p>
          <a:p>
            <a:pPr marL="0" indent="0">
              <a:buNone/>
            </a:pPr>
            <a:endParaRPr lang="en-US" altLang="zh-CN" sz="1600" dirty="0"/>
          </a:p>
          <a:p>
            <a:pPr marL="0" indent="0">
              <a:buNone/>
            </a:pPr>
            <a:r>
              <a:rPr lang="en-US" altLang="zh-CN" sz="1600" dirty="0"/>
              <a:t>Based on the above, to have consistent handling for different procedures (e.g. MBS Session Start/Stop, Activate/Deactivation and MBS Session Update),</a:t>
            </a:r>
            <a:r>
              <a:rPr lang="en-US" altLang="zh-CN" sz="1600" b="1" dirty="0"/>
              <a:t> </a:t>
            </a:r>
            <a:r>
              <a:rPr lang="en-US" altLang="zh-CN" sz="1600" dirty="0"/>
              <a:t>to avoid situation that the attempt to resolve one issue will create more issues, and to have a framework that is future proof (e.g., to support network deployment with multiple SMF Service Areas), the following is proposed (as in</a:t>
            </a:r>
            <a:r>
              <a:rPr lang="en-GB" altLang="zh-CN" sz="1600" dirty="0"/>
              <a:t> </a:t>
            </a:r>
            <a:r>
              <a:rPr lang="en-US" altLang="zh-CN" sz="1600" dirty="0">
                <a:hlinkClick r:id="rId2"/>
              </a:rPr>
              <a:t>S2-2100343r01</a:t>
            </a:r>
            <a:r>
              <a:rPr lang="en-GB" altLang="zh-CN" sz="1600" dirty="0"/>
              <a:t>) as way forward</a:t>
            </a:r>
            <a:r>
              <a:rPr lang="en-US" altLang="zh-CN" sz="1600" dirty="0"/>
              <a:t>:</a:t>
            </a:r>
          </a:p>
          <a:p>
            <a:pPr marL="369888" lvl="1" indent="0">
              <a:buNone/>
            </a:pPr>
            <a:r>
              <a:rPr lang="en-US" altLang="zh-CN" sz="1600" b="1" dirty="0"/>
              <a:t>[Proposal-5] </a:t>
            </a:r>
            <a:r>
              <a:rPr lang="en-GB" altLang="zh-CN" sz="1600" dirty="0"/>
              <a:t>Enhance the solution and involve AMF in MBS Session management for shared delivery, but UE join is still received in the SMF and informs AMF, and AMF interacts with MB-SMF so that the MBS Session management for shared delivery is on per MBS</a:t>
            </a:r>
          </a:p>
          <a:p>
            <a:pPr marL="369888" lvl="1" indent="0">
              <a:buNone/>
            </a:pPr>
            <a:r>
              <a:rPr lang="en-GB" altLang="zh-CN" sz="1600" dirty="0"/>
              <a:t>Session level. </a:t>
            </a:r>
            <a:r>
              <a:rPr lang="en-GB" altLang="zh-CN" sz="1600" b="1" dirty="0"/>
              <a:t>See 23.247 </a:t>
            </a:r>
            <a:r>
              <a:rPr lang="en-GB" altLang="zh-CN" sz="1600" b="1" dirty="0" err="1"/>
              <a:t>pCR</a:t>
            </a:r>
            <a:r>
              <a:rPr lang="en-GB" altLang="zh-CN" sz="1600" b="1" dirty="0"/>
              <a:t> S2-2102291 </a:t>
            </a:r>
            <a:r>
              <a:rPr lang="en-GB" altLang="zh-CN" sz="1600" dirty="0"/>
              <a:t>for the joining procedure.</a:t>
            </a:r>
            <a:endParaRPr lang="en-US" sz="1600" dirty="0"/>
          </a:p>
        </p:txBody>
      </p:sp>
    </p:spTree>
    <p:extLst>
      <p:ext uri="{BB962C8B-B14F-4D97-AF65-F5344CB8AC3E}">
        <p14:creationId xmlns:p14="http://schemas.microsoft.com/office/powerpoint/2010/main" val="28513894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15145</TotalTime>
  <Words>2531</Words>
  <Application>Microsoft Office PowerPoint</Application>
  <PresentationFormat>Widescreen</PresentationFormat>
  <Paragraphs>149</Paragraphs>
  <Slides>12</Slides>
  <Notes>1</Notes>
  <HiddenSlides>0</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1</vt:i4>
      </vt:variant>
      <vt:variant>
        <vt:lpstr>Slide Titles</vt:lpstr>
      </vt:variant>
      <vt:variant>
        <vt:i4>12</vt:i4>
      </vt:variant>
    </vt:vector>
  </HeadingPairs>
  <TitlesOfParts>
    <vt:vector size="24" baseType="lpstr">
      <vt:lpstr>Arial</vt:lpstr>
      <vt:lpstr>Arial </vt:lpstr>
      <vt:lpstr>Calibri</vt:lpstr>
      <vt:lpstr>Calibri Light</vt:lpstr>
      <vt:lpstr>Ericsson Hilda Light</vt:lpstr>
      <vt:lpstr>Times New Roman</vt:lpstr>
      <vt:lpstr>Office Theme</vt:lpstr>
      <vt:lpstr>3_Custom Design</vt:lpstr>
      <vt:lpstr>2_Custom Design</vt:lpstr>
      <vt:lpstr>1_Custom Design</vt:lpstr>
      <vt:lpstr>Custom Design</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Statement machines in 5GC from 23.757 v1.3.0</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Ericsson-S4</cp:lastModifiedBy>
  <cp:revision>2166</cp:revision>
  <dcterms:created xsi:type="dcterms:W3CDTF">2008-08-30T09:32:10Z</dcterms:created>
  <dcterms:modified xsi:type="dcterms:W3CDTF">2021-04-06T18:24:33Z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